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6256000" cy="9144000"/>
  <p:notesSz cx="9144000" cy="16256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shetu66.com/a0f0eefe76ac98277502ce689ecc8ea5f3491e9e.pn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31241" b="3124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11317">
                  <a:alpha val="95000"/>
                </a:srgbClr>
              </a:gs>
              <a:gs pos="50000">
                <a:srgbClr val="111317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2233" y="1526117"/>
            <a:ext cx="3513667" cy="516467"/>
          </a:xfrm>
          <a:custGeom>
            <a:avLst/>
            <a:gdLst/>
            <a:ahLst/>
            <a:cxnLst/>
            <a:rect l="l" t="t" r="r" b="b"/>
            <a:pathLst>
              <a:path w="3513667" h="516467">
                <a:moveTo>
                  <a:pt x="258233" y="0"/>
                </a:moveTo>
                <a:lnTo>
                  <a:pt x="3255433" y="0"/>
                </a:lnTo>
                <a:cubicBezTo>
                  <a:pt x="3398052" y="0"/>
                  <a:pt x="3513667" y="115615"/>
                  <a:pt x="3513667" y="258233"/>
                </a:cubicBezTo>
                <a:lnTo>
                  <a:pt x="3513667" y="258233"/>
                </a:lnTo>
                <a:cubicBezTo>
                  <a:pt x="3513667" y="400852"/>
                  <a:pt x="3398052" y="516467"/>
                  <a:pt x="3255433" y="516467"/>
                </a:cubicBezTo>
                <a:lnTo>
                  <a:pt x="258233" y="516467"/>
                </a:lnTo>
                <a:cubicBezTo>
                  <a:pt x="115710" y="516467"/>
                  <a:pt x="0" y="400756"/>
                  <a:pt x="0" y="258233"/>
                </a:cubicBezTo>
                <a:lnTo>
                  <a:pt x="0" y="258233"/>
                </a:lnTo>
                <a:cubicBezTo>
                  <a:pt x="0" y="115710"/>
                  <a:pt x="115710" y="0"/>
                  <a:pt x="258233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9667" y="1648883"/>
            <a:ext cx="3205559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COURSE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351617"/>
            <a:ext cx="1061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分布式对象存储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与文件分发系统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4840817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508000" y="5196417"/>
            <a:ext cx="10312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基于Serverless架构的存算分离云文件系统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08000" y="632671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73100" y="6479117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59663" y="203200"/>
                </a:lnTo>
                <a:cubicBezTo>
                  <a:pt x="166172" y="203200"/>
                  <a:pt x="171450" y="197922"/>
                  <a:pt x="171450" y="191413"/>
                </a:cubicBezTo>
                <a:cubicBezTo>
                  <a:pt x="171450" y="152321"/>
                  <a:pt x="139779" y="120650"/>
                  <a:pt x="100687" y="120650"/>
                </a:cubicBezTo>
                <a:lnTo>
                  <a:pt x="77113" y="12065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1" name="Text 8"/>
          <p:cNvSpPr/>
          <p:nvPr/>
        </p:nvSpPr>
        <p:spPr>
          <a:xfrm>
            <a:off x="1168400" y="6301317"/>
            <a:ext cx="69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答辩人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68400" y="6555317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明航宇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368800" y="632671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495800" y="6479117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27000" y="6350"/>
                </a:moveTo>
                <a:cubicBezTo>
                  <a:pt x="149780" y="6350"/>
                  <a:pt x="168275" y="24845"/>
                  <a:pt x="168275" y="47625"/>
                </a:cubicBezTo>
                <a:cubicBezTo>
                  <a:pt x="168275" y="70405"/>
                  <a:pt x="149780" y="88900"/>
                  <a:pt x="127000" y="88900"/>
                </a:cubicBezTo>
                <a:cubicBezTo>
                  <a:pt x="104220" y="88900"/>
                  <a:pt x="85725" y="70405"/>
                  <a:pt x="85725" y="47625"/>
                </a:cubicBezTo>
                <a:cubicBezTo>
                  <a:pt x="85725" y="24845"/>
                  <a:pt x="104220" y="6350"/>
                  <a:pt x="127000" y="6350"/>
                </a:cubicBezTo>
                <a:close/>
                <a:moveTo>
                  <a:pt x="38100" y="34925"/>
                </a:moveTo>
                <a:cubicBezTo>
                  <a:pt x="53871" y="34925"/>
                  <a:pt x="66675" y="47729"/>
                  <a:pt x="66675" y="63500"/>
                </a:cubicBezTo>
                <a:cubicBezTo>
                  <a:pt x="66675" y="79271"/>
                  <a:pt x="53871" y="92075"/>
                  <a:pt x="38100" y="92075"/>
                </a:cubicBezTo>
                <a:cubicBezTo>
                  <a:pt x="22329" y="92075"/>
                  <a:pt x="9525" y="79271"/>
                  <a:pt x="9525" y="63500"/>
                </a:cubicBezTo>
                <a:cubicBezTo>
                  <a:pt x="9525" y="47729"/>
                  <a:pt x="22329" y="34925"/>
                  <a:pt x="38100" y="34925"/>
                </a:cubicBezTo>
                <a:close/>
                <a:moveTo>
                  <a:pt x="0" y="165100"/>
                </a:moveTo>
                <a:cubicBezTo>
                  <a:pt x="0" y="137041"/>
                  <a:pt x="22741" y="114300"/>
                  <a:pt x="50800" y="114300"/>
                </a:cubicBezTo>
                <a:cubicBezTo>
                  <a:pt x="55880" y="114300"/>
                  <a:pt x="60801" y="115054"/>
                  <a:pt x="65445" y="116443"/>
                </a:cubicBezTo>
                <a:cubicBezTo>
                  <a:pt x="52388" y="131048"/>
                  <a:pt x="44450" y="150336"/>
                  <a:pt x="44450" y="171450"/>
                </a:cubicBezTo>
                <a:lnTo>
                  <a:pt x="44450" y="177800"/>
                </a:lnTo>
                <a:cubicBezTo>
                  <a:pt x="44450" y="182324"/>
                  <a:pt x="45403" y="186611"/>
                  <a:pt x="47109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lnTo>
                  <a:pt x="0" y="165100"/>
                </a:lnTo>
                <a:close/>
                <a:moveTo>
                  <a:pt x="206891" y="190500"/>
                </a:moveTo>
                <a:cubicBezTo>
                  <a:pt x="208597" y="186611"/>
                  <a:pt x="209550" y="182324"/>
                  <a:pt x="209550" y="177800"/>
                </a:cubicBezTo>
                <a:lnTo>
                  <a:pt x="209550" y="171450"/>
                </a:lnTo>
                <a:cubicBezTo>
                  <a:pt x="209550" y="150336"/>
                  <a:pt x="201613" y="131048"/>
                  <a:pt x="188555" y="116443"/>
                </a:cubicBezTo>
                <a:cubicBezTo>
                  <a:pt x="193199" y="115054"/>
                  <a:pt x="198120" y="114300"/>
                  <a:pt x="203200" y="114300"/>
                </a:cubicBezTo>
                <a:cubicBezTo>
                  <a:pt x="231259" y="114300"/>
                  <a:pt x="254000" y="137041"/>
                  <a:pt x="254000" y="165100"/>
                </a:cubicBezTo>
                <a:lnTo>
                  <a:pt x="254000" y="177800"/>
                </a:lnTo>
                <a:cubicBezTo>
                  <a:pt x="254000" y="184825"/>
                  <a:pt x="248325" y="190500"/>
                  <a:pt x="241300" y="190500"/>
                </a:cubicBezTo>
                <a:lnTo>
                  <a:pt x="206891" y="190500"/>
                </a:lnTo>
                <a:close/>
                <a:moveTo>
                  <a:pt x="187325" y="63500"/>
                </a:moveTo>
                <a:cubicBezTo>
                  <a:pt x="187325" y="47729"/>
                  <a:pt x="200129" y="34925"/>
                  <a:pt x="215900" y="34925"/>
                </a:cubicBezTo>
                <a:cubicBezTo>
                  <a:pt x="231671" y="34925"/>
                  <a:pt x="244475" y="47729"/>
                  <a:pt x="244475" y="63500"/>
                </a:cubicBezTo>
                <a:cubicBezTo>
                  <a:pt x="244475" y="79271"/>
                  <a:pt x="231671" y="92075"/>
                  <a:pt x="215900" y="92075"/>
                </a:cubicBezTo>
                <a:cubicBezTo>
                  <a:pt x="200129" y="92075"/>
                  <a:pt x="187325" y="79271"/>
                  <a:pt x="187325" y="63500"/>
                </a:cubicBezTo>
                <a:close/>
                <a:moveTo>
                  <a:pt x="63500" y="171450"/>
                </a:moveTo>
                <a:cubicBezTo>
                  <a:pt x="63500" y="136366"/>
                  <a:pt x="91916" y="107950"/>
                  <a:pt x="127000" y="107950"/>
                </a:cubicBezTo>
                <a:cubicBezTo>
                  <a:pt x="162084" y="107950"/>
                  <a:pt x="190500" y="136366"/>
                  <a:pt x="190500" y="171450"/>
                </a:cubicBezTo>
                <a:lnTo>
                  <a:pt x="190500" y="177800"/>
                </a:lnTo>
                <a:cubicBezTo>
                  <a:pt x="190500" y="184825"/>
                  <a:pt x="184825" y="190500"/>
                  <a:pt x="177800" y="190500"/>
                </a:cubicBezTo>
                <a:lnTo>
                  <a:pt x="76200" y="190500"/>
                </a:lnTo>
                <a:cubicBezTo>
                  <a:pt x="69175" y="190500"/>
                  <a:pt x="63500" y="184825"/>
                  <a:pt x="63500" y="177800"/>
                </a:cubicBezTo>
                <a:lnTo>
                  <a:pt x="63500" y="17145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5" name="Text 12"/>
          <p:cNvSpPr/>
          <p:nvPr/>
        </p:nvSpPr>
        <p:spPr>
          <a:xfrm>
            <a:off x="5029200" y="6301317"/>
            <a:ext cx="69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组号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29200" y="6555317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待填写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08000" y="708871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47700" y="7241117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0" y="38100"/>
                </a:moveTo>
                <a:cubicBezTo>
                  <a:pt x="0" y="24090"/>
                  <a:pt x="11390" y="12700"/>
                  <a:pt x="25400" y="12700"/>
                </a:cubicBezTo>
                <a:lnTo>
                  <a:pt x="203200" y="12700"/>
                </a:lnTo>
                <a:cubicBezTo>
                  <a:pt x="217210" y="12700"/>
                  <a:pt x="228600" y="24090"/>
                  <a:pt x="228600" y="38100"/>
                </a:cubicBezTo>
                <a:lnTo>
                  <a:pt x="0" y="38100"/>
                </a:lnTo>
                <a:close/>
                <a:moveTo>
                  <a:pt x="0" y="57150"/>
                </a:moveTo>
                <a:lnTo>
                  <a:pt x="228600" y="57150"/>
                </a:lnTo>
                <a:lnTo>
                  <a:pt x="228600" y="165100"/>
                </a:lnTo>
                <a:cubicBezTo>
                  <a:pt x="228600" y="179110"/>
                  <a:pt x="217210" y="190500"/>
                  <a:pt x="2032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57150"/>
                </a:lnTo>
                <a:close/>
                <a:moveTo>
                  <a:pt x="98147" y="165100"/>
                </a:moveTo>
                <a:cubicBezTo>
                  <a:pt x="106164" y="165100"/>
                  <a:pt x="112157" y="157401"/>
                  <a:pt x="107037" y="151209"/>
                </a:cubicBezTo>
                <a:cubicBezTo>
                  <a:pt x="101203" y="144185"/>
                  <a:pt x="92392" y="139700"/>
                  <a:pt x="82550" y="139700"/>
                </a:cubicBezTo>
                <a:lnTo>
                  <a:pt x="57150" y="139700"/>
                </a:lnTo>
                <a:cubicBezTo>
                  <a:pt x="47308" y="139700"/>
                  <a:pt x="38497" y="144185"/>
                  <a:pt x="32663" y="151209"/>
                </a:cubicBezTo>
                <a:cubicBezTo>
                  <a:pt x="27543" y="157401"/>
                  <a:pt x="33536" y="165100"/>
                  <a:pt x="41553" y="165100"/>
                </a:cubicBezTo>
                <a:lnTo>
                  <a:pt x="98108" y="165100"/>
                </a:lnTo>
                <a:close/>
                <a:moveTo>
                  <a:pt x="69850" y="123825"/>
                </a:moveTo>
                <a:cubicBezTo>
                  <a:pt x="82116" y="123825"/>
                  <a:pt x="92075" y="113866"/>
                  <a:pt x="92075" y="101600"/>
                </a:cubicBezTo>
                <a:cubicBezTo>
                  <a:pt x="92075" y="89334"/>
                  <a:pt x="82116" y="79375"/>
                  <a:pt x="69850" y="79375"/>
                </a:cubicBezTo>
                <a:cubicBezTo>
                  <a:pt x="57584" y="79375"/>
                  <a:pt x="47625" y="89334"/>
                  <a:pt x="47625" y="101600"/>
                </a:cubicBezTo>
                <a:cubicBezTo>
                  <a:pt x="47625" y="113866"/>
                  <a:pt x="57584" y="123825"/>
                  <a:pt x="69850" y="123825"/>
                </a:cubicBezTo>
                <a:close/>
                <a:moveTo>
                  <a:pt x="142875" y="82550"/>
                </a:moveTo>
                <a:cubicBezTo>
                  <a:pt x="137597" y="82550"/>
                  <a:pt x="133350" y="86797"/>
                  <a:pt x="133350" y="92075"/>
                </a:cubicBezTo>
                <a:cubicBezTo>
                  <a:pt x="133350" y="97353"/>
                  <a:pt x="137597" y="101600"/>
                  <a:pt x="142875" y="101600"/>
                </a:cubicBezTo>
                <a:lnTo>
                  <a:pt x="187325" y="101600"/>
                </a:lnTo>
                <a:cubicBezTo>
                  <a:pt x="192603" y="101600"/>
                  <a:pt x="196850" y="97353"/>
                  <a:pt x="196850" y="92075"/>
                </a:cubicBezTo>
                <a:cubicBezTo>
                  <a:pt x="196850" y="86797"/>
                  <a:pt x="192603" y="82550"/>
                  <a:pt x="187325" y="82550"/>
                </a:cubicBezTo>
                <a:lnTo>
                  <a:pt x="142875" y="82550"/>
                </a:lnTo>
                <a:close/>
                <a:moveTo>
                  <a:pt x="142875" y="120650"/>
                </a:moveTo>
                <a:cubicBezTo>
                  <a:pt x="137597" y="120650"/>
                  <a:pt x="133350" y="124897"/>
                  <a:pt x="133350" y="130175"/>
                </a:cubicBezTo>
                <a:cubicBezTo>
                  <a:pt x="133350" y="135453"/>
                  <a:pt x="137597" y="139700"/>
                  <a:pt x="142875" y="139700"/>
                </a:cubicBezTo>
                <a:lnTo>
                  <a:pt x="187325" y="139700"/>
                </a:lnTo>
                <a:cubicBezTo>
                  <a:pt x="192603" y="139700"/>
                  <a:pt x="196850" y="135453"/>
                  <a:pt x="196850" y="130175"/>
                </a:cubicBezTo>
                <a:cubicBezTo>
                  <a:pt x="196850" y="124897"/>
                  <a:pt x="192603" y="120650"/>
                  <a:pt x="187325" y="120650"/>
                </a:cubicBezTo>
                <a:lnTo>
                  <a:pt x="142875" y="12065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9" name="Text 16"/>
          <p:cNvSpPr/>
          <p:nvPr/>
        </p:nvSpPr>
        <p:spPr>
          <a:xfrm>
            <a:off x="1168400" y="7063317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68400" y="7317317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240809010505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368800" y="708871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4508500" y="7241117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9050" y="77708"/>
                </a:moveTo>
                <a:lnTo>
                  <a:pt x="102076" y="111879"/>
                </a:lnTo>
                <a:cubicBezTo>
                  <a:pt x="105966" y="113467"/>
                  <a:pt x="110093" y="114300"/>
                  <a:pt x="114300" y="114300"/>
                </a:cubicBezTo>
                <a:cubicBezTo>
                  <a:pt x="118507" y="114300"/>
                  <a:pt x="122634" y="113467"/>
                  <a:pt x="126524" y="111879"/>
                </a:cubicBezTo>
                <a:lnTo>
                  <a:pt x="222726" y="72271"/>
                </a:lnTo>
                <a:cubicBezTo>
                  <a:pt x="226298" y="70802"/>
                  <a:pt x="228600" y="67350"/>
                  <a:pt x="228600" y="63500"/>
                </a:cubicBezTo>
                <a:cubicBezTo>
                  <a:pt x="228600" y="59650"/>
                  <a:pt x="226298" y="56197"/>
                  <a:pt x="222726" y="54729"/>
                </a:cubicBezTo>
                <a:lnTo>
                  <a:pt x="126524" y="15121"/>
                </a:lnTo>
                <a:cubicBezTo>
                  <a:pt x="122634" y="13533"/>
                  <a:pt x="118507" y="12700"/>
                  <a:pt x="114300" y="12700"/>
                </a:cubicBezTo>
                <a:cubicBezTo>
                  <a:pt x="110093" y="12700"/>
                  <a:pt x="105966" y="13533"/>
                  <a:pt x="102076" y="15121"/>
                </a:cubicBezTo>
                <a:lnTo>
                  <a:pt x="5874" y="54729"/>
                </a:lnTo>
                <a:cubicBezTo>
                  <a:pt x="2302" y="56198"/>
                  <a:pt x="0" y="59650"/>
                  <a:pt x="0" y="63500"/>
                </a:cubicBezTo>
                <a:lnTo>
                  <a:pt x="0" y="180975"/>
                </a:lnTo>
                <a:cubicBezTo>
                  <a:pt x="0" y="186253"/>
                  <a:pt x="4247" y="190500"/>
                  <a:pt x="9525" y="190500"/>
                </a:cubicBezTo>
                <a:cubicBezTo>
                  <a:pt x="14803" y="190500"/>
                  <a:pt x="19050" y="186253"/>
                  <a:pt x="19050" y="180975"/>
                </a:cubicBezTo>
                <a:lnTo>
                  <a:pt x="19050" y="77708"/>
                </a:lnTo>
                <a:close/>
                <a:moveTo>
                  <a:pt x="38100" y="106164"/>
                </a:moveTo>
                <a:lnTo>
                  <a:pt x="38100" y="152400"/>
                </a:lnTo>
                <a:cubicBezTo>
                  <a:pt x="38100" y="173434"/>
                  <a:pt x="72231" y="190500"/>
                  <a:pt x="114300" y="190500"/>
                </a:cubicBezTo>
                <a:cubicBezTo>
                  <a:pt x="156369" y="190500"/>
                  <a:pt x="190500" y="173434"/>
                  <a:pt x="190500" y="152400"/>
                </a:cubicBezTo>
                <a:lnTo>
                  <a:pt x="190500" y="106124"/>
                </a:lnTo>
                <a:lnTo>
                  <a:pt x="133787" y="129500"/>
                </a:lnTo>
                <a:cubicBezTo>
                  <a:pt x="127595" y="132040"/>
                  <a:pt x="121007" y="133350"/>
                  <a:pt x="114300" y="133350"/>
                </a:cubicBezTo>
                <a:cubicBezTo>
                  <a:pt x="107593" y="133350"/>
                  <a:pt x="101005" y="132040"/>
                  <a:pt x="94813" y="129500"/>
                </a:cubicBezTo>
                <a:lnTo>
                  <a:pt x="38100" y="106124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3" name="Text 20"/>
          <p:cNvSpPr/>
          <p:nvPr/>
        </p:nvSpPr>
        <p:spPr>
          <a:xfrm>
            <a:off x="5029200" y="7063317"/>
            <a:ext cx="44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班级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029200" y="7317317"/>
            <a:ext cx="45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7577" y="437577"/>
            <a:ext cx="350062" cy="350062"/>
          </a:xfrm>
          <a:custGeom>
            <a:avLst/>
            <a:gdLst/>
            <a:ahLst/>
            <a:cxnLst/>
            <a:rect l="l" t="t" r="r" b="b"/>
            <a:pathLst>
              <a:path w="350062" h="350062">
                <a:moveTo>
                  <a:pt x="87515" y="0"/>
                </a:moveTo>
                <a:lnTo>
                  <a:pt x="262546" y="0"/>
                </a:lnTo>
                <a:cubicBezTo>
                  <a:pt x="310880" y="0"/>
                  <a:pt x="350062" y="39182"/>
                  <a:pt x="350062" y="87515"/>
                </a:cubicBezTo>
                <a:lnTo>
                  <a:pt x="350062" y="262546"/>
                </a:lnTo>
                <a:cubicBezTo>
                  <a:pt x="350062" y="310880"/>
                  <a:pt x="310880" y="350062"/>
                  <a:pt x="262546" y="350062"/>
                </a:cubicBezTo>
                <a:lnTo>
                  <a:pt x="87515" y="350062"/>
                </a:lnTo>
                <a:cubicBezTo>
                  <a:pt x="39182" y="350062"/>
                  <a:pt x="0" y="310880"/>
                  <a:pt x="0" y="262546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29195" y="536032"/>
            <a:ext cx="172296" cy="153152"/>
          </a:xfrm>
          <a:custGeom>
            <a:avLst/>
            <a:gdLst/>
            <a:ahLst/>
            <a:cxnLst/>
            <a:rect l="l" t="t" r="r" b="b"/>
            <a:pathLst>
              <a:path w="172296" h="153152">
                <a:moveTo>
                  <a:pt x="92579" y="-5653"/>
                </a:moveTo>
                <a:cubicBezTo>
                  <a:pt x="91353" y="-8046"/>
                  <a:pt x="88870" y="-9572"/>
                  <a:pt x="86178" y="-9572"/>
                </a:cubicBezTo>
                <a:cubicBezTo>
                  <a:pt x="83486" y="-9572"/>
                  <a:pt x="81003" y="-8046"/>
                  <a:pt x="79777" y="-5653"/>
                </a:cubicBezTo>
                <a:lnTo>
                  <a:pt x="57761" y="37480"/>
                </a:lnTo>
                <a:lnTo>
                  <a:pt x="9931" y="45078"/>
                </a:lnTo>
                <a:cubicBezTo>
                  <a:pt x="7269" y="45497"/>
                  <a:pt x="5055" y="47381"/>
                  <a:pt x="4218" y="49954"/>
                </a:cubicBezTo>
                <a:cubicBezTo>
                  <a:pt x="3380" y="52526"/>
                  <a:pt x="4068" y="55338"/>
                  <a:pt x="5953" y="57253"/>
                </a:cubicBezTo>
                <a:lnTo>
                  <a:pt x="40173" y="91502"/>
                </a:lnTo>
                <a:lnTo>
                  <a:pt x="32635" y="139333"/>
                </a:lnTo>
                <a:cubicBezTo>
                  <a:pt x="32216" y="141995"/>
                  <a:pt x="33323" y="144687"/>
                  <a:pt x="35506" y="146272"/>
                </a:cubicBezTo>
                <a:cubicBezTo>
                  <a:pt x="37690" y="147858"/>
                  <a:pt x="40561" y="148097"/>
                  <a:pt x="42984" y="146870"/>
                </a:cubicBezTo>
                <a:lnTo>
                  <a:pt x="86178" y="124915"/>
                </a:lnTo>
                <a:lnTo>
                  <a:pt x="129342" y="146870"/>
                </a:lnTo>
                <a:cubicBezTo>
                  <a:pt x="131735" y="148097"/>
                  <a:pt x="134636" y="147858"/>
                  <a:pt x="136820" y="146272"/>
                </a:cubicBezTo>
                <a:cubicBezTo>
                  <a:pt x="139003" y="144687"/>
                  <a:pt x="140110" y="142025"/>
                  <a:pt x="139691" y="139333"/>
                </a:cubicBezTo>
                <a:lnTo>
                  <a:pt x="132124" y="91502"/>
                </a:lnTo>
                <a:lnTo>
                  <a:pt x="166344" y="57253"/>
                </a:lnTo>
                <a:cubicBezTo>
                  <a:pt x="168258" y="55338"/>
                  <a:pt x="168916" y="52526"/>
                  <a:pt x="168078" y="49954"/>
                </a:cubicBezTo>
                <a:cubicBezTo>
                  <a:pt x="167241" y="47381"/>
                  <a:pt x="165057" y="45497"/>
                  <a:pt x="162365" y="45078"/>
                </a:cubicBezTo>
                <a:lnTo>
                  <a:pt x="114565" y="37480"/>
                </a:lnTo>
                <a:lnTo>
                  <a:pt x="92579" y="-5653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918913" y="503214"/>
            <a:ext cx="1662794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b="1" spc="6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ADVANTAGES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7577" y="875155"/>
            <a:ext cx="15577755" cy="4375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01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核心技术优势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1224" y="1535167"/>
            <a:ext cx="7599261" cy="2764031"/>
          </a:xfrm>
          <a:custGeom>
            <a:avLst/>
            <a:gdLst/>
            <a:ahLst/>
            <a:cxnLst/>
            <a:rect l="l" t="t" r="r" b="b"/>
            <a:pathLst>
              <a:path w="7599261" h="2764031">
                <a:moveTo>
                  <a:pt x="131264" y="0"/>
                </a:moveTo>
                <a:lnTo>
                  <a:pt x="7467997" y="0"/>
                </a:lnTo>
                <a:cubicBezTo>
                  <a:pt x="7540492" y="0"/>
                  <a:pt x="7599261" y="58769"/>
                  <a:pt x="7599261" y="131264"/>
                </a:cubicBezTo>
                <a:lnTo>
                  <a:pt x="7599261" y="2632767"/>
                </a:lnTo>
                <a:cubicBezTo>
                  <a:pt x="7599261" y="2705262"/>
                  <a:pt x="7540492" y="2764031"/>
                  <a:pt x="7467997" y="2764031"/>
                </a:cubicBezTo>
                <a:lnTo>
                  <a:pt x="131264" y="2764031"/>
                </a:lnTo>
                <a:cubicBezTo>
                  <a:pt x="58769" y="2764031"/>
                  <a:pt x="0" y="2705262"/>
                  <a:pt x="0" y="2632767"/>
                </a:cubicBezTo>
                <a:lnTo>
                  <a:pt x="0" y="131264"/>
                </a:lnTo>
                <a:cubicBezTo>
                  <a:pt x="0" y="58769"/>
                  <a:pt x="58769" y="0"/>
                  <a:pt x="131264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63659" y="1757601"/>
            <a:ext cx="525093" cy="525093"/>
          </a:xfrm>
          <a:custGeom>
            <a:avLst/>
            <a:gdLst/>
            <a:ahLst/>
            <a:cxnLst/>
            <a:rect l="l" t="t" r="r" b="b"/>
            <a:pathLst>
              <a:path w="525093" h="525093">
                <a:moveTo>
                  <a:pt x="87517" y="0"/>
                </a:moveTo>
                <a:lnTo>
                  <a:pt x="437576" y="0"/>
                </a:lnTo>
                <a:cubicBezTo>
                  <a:pt x="485910" y="0"/>
                  <a:pt x="525093" y="39183"/>
                  <a:pt x="525093" y="87517"/>
                </a:cubicBezTo>
                <a:lnTo>
                  <a:pt x="525093" y="437576"/>
                </a:lnTo>
                <a:cubicBezTo>
                  <a:pt x="525093" y="485910"/>
                  <a:pt x="485910" y="525093"/>
                  <a:pt x="437576" y="525093"/>
                </a:cubicBezTo>
                <a:lnTo>
                  <a:pt x="87517" y="525093"/>
                </a:lnTo>
                <a:cubicBezTo>
                  <a:pt x="39183" y="525093"/>
                  <a:pt x="0" y="485910"/>
                  <a:pt x="0" y="437576"/>
                </a:cubicBezTo>
                <a:lnTo>
                  <a:pt x="0" y="87517"/>
                </a:lnTo>
                <a:cubicBezTo>
                  <a:pt x="0" y="39183"/>
                  <a:pt x="39183" y="0"/>
                  <a:pt x="87517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11341" y="1888874"/>
            <a:ext cx="229728" cy="262546"/>
          </a:xfrm>
          <a:custGeom>
            <a:avLst/>
            <a:gdLst/>
            <a:ahLst/>
            <a:cxnLst/>
            <a:rect l="l" t="t" r="r" b="b"/>
            <a:pathLst>
              <a:path w="229728" h="262546">
                <a:moveTo>
                  <a:pt x="173732" y="-5077"/>
                </a:moveTo>
                <a:cubicBezTo>
                  <a:pt x="179834" y="-667"/>
                  <a:pt x="182090" y="7333"/>
                  <a:pt x="179321" y="14307"/>
                </a:cubicBezTo>
                <a:lnTo>
                  <a:pt x="139119" y="114864"/>
                </a:lnTo>
                <a:lnTo>
                  <a:pt x="213319" y="114864"/>
                </a:lnTo>
                <a:cubicBezTo>
                  <a:pt x="220242" y="114864"/>
                  <a:pt x="226395" y="119171"/>
                  <a:pt x="228754" y="125684"/>
                </a:cubicBezTo>
                <a:cubicBezTo>
                  <a:pt x="231113" y="132196"/>
                  <a:pt x="229113" y="139478"/>
                  <a:pt x="223831" y="143888"/>
                </a:cubicBezTo>
                <a:lnTo>
                  <a:pt x="76149" y="266956"/>
                </a:lnTo>
                <a:cubicBezTo>
                  <a:pt x="70354" y="271777"/>
                  <a:pt x="62098" y="272033"/>
                  <a:pt x="55996" y="267623"/>
                </a:cubicBezTo>
                <a:cubicBezTo>
                  <a:pt x="49894" y="263213"/>
                  <a:pt x="47638" y="255214"/>
                  <a:pt x="50407" y="248240"/>
                </a:cubicBezTo>
                <a:lnTo>
                  <a:pt x="90609" y="147682"/>
                </a:lnTo>
                <a:lnTo>
                  <a:pt x="16409" y="147682"/>
                </a:lnTo>
                <a:cubicBezTo>
                  <a:pt x="9487" y="147682"/>
                  <a:pt x="3333" y="143375"/>
                  <a:pt x="974" y="136863"/>
                </a:cubicBezTo>
                <a:cubicBezTo>
                  <a:pt x="-1385" y="130350"/>
                  <a:pt x="615" y="123069"/>
                  <a:pt x="5897" y="118659"/>
                </a:cubicBezTo>
                <a:lnTo>
                  <a:pt x="153579" y="-4410"/>
                </a:lnTo>
                <a:cubicBezTo>
                  <a:pt x="159374" y="-9230"/>
                  <a:pt x="167630" y="-9487"/>
                  <a:pt x="173732" y="-5077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320025" y="1866995"/>
            <a:ext cx="809518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3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零冷启动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3659" y="2413967"/>
            <a:ext cx="7241906" cy="568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Workers在TLS握手阶段提前启动函数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，消除了传统Serverless平台的冷启动延迟问题，实现</a:t>
            </a:r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毫秒级响应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63659" y="3114091"/>
            <a:ext cx="3511559" cy="743882"/>
          </a:xfrm>
          <a:custGeom>
            <a:avLst/>
            <a:gdLst/>
            <a:ahLst/>
            <a:cxnLst/>
            <a:rect l="l" t="t" r="r" b="b"/>
            <a:pathLst>
              <a:path w="3511559" h="743882">
                <a:moveTo>
                  <a:pt x="87518" y="0"/>
                </a:moveTo>
                <a:lnTo>
                  <a:pt x="3424041" y="0"/>
                </a:lnTo>
                <a:cubicBezTo>
                  <a:pt x="3472376" y="0"/>
                  <a:pt x="3511559" y="39183"/>
                  <a:pt x="3511559" y="87518"/>
                </a:cubicBezTo>
                <a:lnTo>
                  <a:pt x="3511559" y="656364"/>
                </a:lnTo>
                <a:cubicBezTo>
                  <a:pt x="3511559" y="704699"/>
                  <a:pt x="3472376" y="743882"/>
                  <a:pt x="3424041" y="743882"/>
                </a:cubicBezTo>
                <a:lnTo>
                  <a:pt x="87518" y="743882"/>
                </a:lnTo>
                <a:cubicBezTo>
                  <a:pt x="39183" y="743882"/>
                  <a:pt x="0" y="704699"/>
                  <a:pt x="0" y="656364"/>
                </a:cubicBezTo>
                <a:lnTo>
                  <a:pt x="0" y="87518"/>
                </a:lnTo>
                <a:cubicBezTo>
                  <a:pt x="0" y="39215"/>
                  <a:pt x="39215" y="0"/>
                  <a:pt x="87518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12887" y="3201606"/>
            <a:ext cx="3413104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传统平台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96477" y="3464153"/>
            <a:ext cx="3445922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23" b="1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~200ms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305237" y="3114091"/>
            <a:ext cx="3511559" cy="743882"/>
          </a:xfrm>
          <a:custGeom>
            <a:avLst/>
            <a:gdLst/>
            <a:ahLst/>
            <a:cxnLst/>
            <a:rect l="l" t="t" r="r" b="b"/>
            <a:pathLst>
              <a:path w="3511559" h="743882">
                <a:moveTo>
                  <a:pt x="87518" y="0"/>
                </a:moveTo>
                <a:lnTo>
                  <a:pt x="3424041" y="0"/>
                </a:lnTo>
                <a:cubicBezTo>
                  <a:pt x="3472376" y="0"/>
                  <a:pt x="3511559" y="39183"/>
                  <a:pt x="3511559" y="87518"/>
                </a:cubicBezTo>
                <a:lnTo>
                  <a:pt x="3511559" y="656364"/>
                </a:lnTo>
                <a:cubicBezTo>
                  <a:pt x="3511559" y="704699"/>
                  <a:pt x="3472376" y="743882"/>
                  <a:pt x="3424041" y="743882"/>
                </a:cubicBezTo>
                <a:lnTo>
                  <a:pt x="87518" y="743882"/>
                </a:lnTo>
                <a:cubicBezTo>
                  <a:pt x="39183" y="743882"/>
                  <a:pt x="0" y="704699"/>
                  <a:pt x="0" y="656364"/>
                </a:cubicBezTo>
                <a:lnTo>
                  <a:pt x="0" y="87518"/>
                </a:lnTo>
                <a:cubicBezTo>
                  <a:pt x="0" y="39215"/>
                  <a:pt x="39215" y="0"/>
                  <a:pt x="87518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4354465" y="3201606"/>
            <a:ext cx="3413104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Workers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38056" y="3464153"/>
            <a:ext cx="3445922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23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&lt;1ms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20302" y="1535167"/>
            <a:ext cx="7599261" cy="2764031"/>
          </a:xfrm>
          <a:custGeom>
            <a:avLst/>
            <a:gdLst/>
            <a:ahLst/>
            <a:cxnLst/>
            <a:rect l="l" t="t" r="r" b="b"/>
            <a:pathLst>
              <a:path w="7599261" h="2764031">
                <a:moveTo>
                  <a:pt x="131264" y="0"/>
                </a:moveTo>
                <a:lnTo>
                  <a:pt x="7467997" y="0"/>
                </a:lnTo>
                <a:cubicBezTo>
                  <a:pt x="7540492" y="0"/>
                  <a:pt x="7599261" y="58769"/>
                  <a:pt x="7599261" y="131264"/>
                </a:cubicBezTo>
                <a:lnTo>
                  <a:pt x="7599261" y="2632767"/>
                </a:lnTo>
                <a:cubicBezTo>
                  <a:pt x="7599261" y="2705262"/>
                  <a:pt x="7540492" y="2764031"/>
                  <a:pt x="7467997" y="2764031"/>
                </a:cubicBezTo>
                <a:lnTo>
                  <a:pt x="131264" y="2764031"/>
                </a:lnTo>
                <a:cubicBezTo>
                  <a:pt x="58769" y="2764031"/>
                  <a:pt x="0" y="2705262"/>
                  <a:pt x="0" y="2632767"/>
                </a:cubicBezTo>
                <a:lnTo>
                  <a:pt x="0" y="131264"/>
                </a:lnTo>
                <a:cubicBezTo>
                  <a:pt x="0" y="58769"/>
                  <a:pt x="58769" y="0"/>
                  <a:pt x="131264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442737" y="1757601"/>
            <a:ext cx="525093" cy="525093"/>
          </a:xfrm>
          <a:custGeom>
            <a:avLst/>
            <a:gdLst/>
            <a:ahLst/>
            <a:cxnLst/>
            <a:rect l="l" t="t" r="r" b="b"/>
            <a:pathLst>
              <a:path w="525093" h="525093">
                <a:moveTo>
                  <a:pt x="87517" y="0"/>
                </a:moveTo>
                <a:lnTo>
                  <a:pt x="437576" y="0"/>
                </a:lnTo>
                <a:cubicBezTo>
                  <a:pt x="485910" y="0"/>
                  <a:pt x="525093" y="39183"/>
                  <a:pt x="525093" y="87517"/>
                </a:cubicBezTo>
                <a:lnTo>
                  <a:pt x="525093" y="437576"/>
                </a:lnTo>
                <a:cubicBezTo>
                  <a:pt x="525093" y="485910"/>
                  <a:pt x="485910" y="525093"/>
                  <a:pt x="437576" y="525093"/>
                </a:cubicBezTo>
                <a:lnTo>
                  <a:pt x="87517" y="525093"/>
                </a:lnTo>
                <a:cubicBezTo>
                  <a:pt x="39183" y="525093"/>
                  <a:pt x="0" y="485910"/>
                  <a:pt x="0" y="437576"/>
                </a:cubicBezTo>
                <a:lnTo>
                  <a:pt x="0" y="87517"/>
                </a:lnTo>
                <a:cubicBezTo>
                  <a:pt x="0" y="39183"/>
                  <a:pt x="39183" y="0"/>
                  <a:pt x="87517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8590419" y="1888874"/>
            <a:ext cx="229728" cy="262546"/>
          </a:xfrm>
          <a:custGeom>
            <a:avLst/>
            <a:gdLst/>
            <a:ahLst/>
            <a:cxnLst/>
            <a:rect l="l" t="t" r="r" b="b"/>
            <a:pathLst>
              <a:path w="229728" h="262546">
                <a:moveTo>
                  <a:pt x="86148" y="16409"/>
                </a:moveTo>
                <a:lnTo>
                  <a:pt x="12307" y="16409"/>
                </a:lnTo>
                <a:cubicBezTo>
                  <a:pt x="5487" y="16409"/>
                  <a:pt x="0" y="21896"/>
                  <a:pt x="0" y="28716"/>
                </a:cubicBezTo>
                <a:lnTo>
                  <a:pt x="0" y="102557"/>
                </a:lnTo>
                <a:cubicBezTo>
                  <a:pt x="0" y="107531"/>
                  <a:pt x="2974" y="112044"/>
                  <a:pt x="7589" y="113941"/>
                </a:cubicBezTo>
                <a:cubicBezTo>
                  <a:pt x="12204" y="115838"/>
                  <a:pt x="17486" y="114762"/>
                  <a:pt x="21024" y="111275"/>
                </a:cubicBezTo>
                <a:lnTo>
                  <a:pt x="41536" y="90763"/>
                </a:lnTo>
                <a:lnTo>
                  <a:pt x="82046" y="131273"/>
                </a:lnTo>
                <a:lnTo>
                  <a:pt x="41536" y="171783"/>
                </a:lnTo>
                <a:lnTo>
                  <a:pt x="21024" y="151272"/>
                </a:lnTo>
                <a:cubicBezTo>
                  <a:pt x="17486" y="147734"/>
                  <a:pt x="12204" y="146708"/>
                  <a:pt x="7589" y="148605"/>
                </a:cubicBezTo>
                <a:cubicBezTo>
                  <a:pt x="2974" y="150503"/>
                  <a:pt x="0" y="155015"/>
                  <a:pt x="0" y="159989"/>
                </a:cubicBezTo>
                <a:lnTo>
                  <a:pt x="0" y="233830"/>
                </a:lnTo>
                <a:cubicBezTo>
                  <a:pt x="0" y="240650"/>
                  <a:pt x="5487" y="246137"/>
                  <a:pt x="12307" y="246137"/>
                </a:cubicBezTo>
                <a:lnTo>
                  <a:pt x="86148" y="246137"/>
                </a:lnTo>
                <a:cubicBezTo>
                  <a:pt x="91122" y="246137"/>
                  <a:pt x="95635" y="243163"/>
                  <a:pt x="97532" y="238548"/>
                </a:cubicBezTo>
                <a:cubicBezTo>
                  <a:pt x="99429" y="233933"/>
                  <a:pt x="98404" y="228651"/>
                  <a:pt x="94865" y="225113"/>
                </a:cubicBezTo>
                <a:lnTo>
                  <a:pt x="74354" y="204602"/>
                </a:lnTo>
                <a:lnTo>
                  <a:pt x="114864" y="164092"/>
                </a:lnTo>
                <a:lnTo>
                  <a:pt x="155374" y="204602"/>
                </a:lnTo>
                <a:lnTo>
                  <a:pt x="134863" y="225113"/>
                </a:lnTo>
                <a:cubicBezTo>
                  <a:pt x="131324" y="228651"/>
                  <a:pt x="130299" y="233933"/>
                  <a:pt x="132196" y="238548"/>
                </a:cubicBezTo>
                <a:cubicBezTo>
                  <a:pt x="134094" y="243163"/>
                  <a:pt x="138606" y="246137"/>
                  <a:pt x="143580" y="246137"/>
                </a:cubicBezTo>
                <a:lnTo>
                  <a:pt x="217421" y="246137"/>
                </a:lnTo>
                <a:cubicBezTo>
                  <a:pt x="224241" y="246137"/>
                  <a:pt x="229728" y="240650"/>
                  <a:pt x="229728" y="233830"/>
                </a:cubicBezTo>
                <a:lnTo>
                  <a:pt x="229728" y="159989"/>
                </a:lnTo>
                <a:cubicBezTo>
                  <a:pt x="229728" y="155015"/>
                  <a:pt x="226754" y="150503"/>
                  <a:pt x="222139" y="148605"/>
                </a:cubicBezTo>
                <a:cubicBezTo>
                  <a:pt x="217524" y="146708"/>
                  <a:pt x="212242" y="147734"/>
                  <a:pt x="208704" y="151272"/>
                </a:cubicBezTo>
                <a:lnTo>
                  <a:pt x="188192" y="171783"/>
                </a:lnTo>
                <a:lnTo>
                  <a:pt x="147682" y="131273"/>
                </a:lnTo>
                <a:lnTo>
                  <a:pt x="188192" y="90763"/>
                </a:lnTo>
                <a:lnTo>
                  <a:pt x="208704" y="111275"/>
                </a:lnTo>
                <a:cubicBezTo>
                  <a:pt x="212242" y="114813"/>
                  <a:pt x="217524" y="115838"/>
                  <a:pt x="222139" y="113941"/>
                </a:cubicBezTo>
                <a:cubicBezTo>
                  <a:pt x="226754" y="112044"/>
                  <a:pt x="229728" y="107531"/>
                  <a:pt x="229728" y="102557"/>
                </a:cubicBezTo>
                <a:lnTo>
                  <a:pt x="229728" y="28716"/>
                </a:lnTo>
                <a:cubicBezTo>
                  <a:pt x="229728" y="21896"/>
                  <a:pt x="224241" y="16409"/>
                  <a:pt x="217421" y="16409"/>
                </a:cubicBezTo>
                <a:lnTo>
                  <a:pt x="143580" y="16409"/>
                </a:lnTo>
                <a:cubicBezTo>
                  <a:pt x="138606" y="16409"/>
                  <a:pt x="134094" y="19383"/>
                  <a:pt x="132196" y="23998"/>
                </a:cubicBezTo>
                <a:cubicBezTo>
                  <a:pt x="130299" y="28613"/>
                  <a:pt x="131376" y="33895"/>
                  <a:pt x="134863" y="37433"/>
                </a:cubicBezTo>
                <a:lnTo>
                  <a:pt x="155374" y="57945"/>
                </a:lnTo>
                <a:lnTo>
                  <a:pt x="114864" y="98455"/>
                </a:lnTo>
                <a:lnTo>
                  <a:pt x="74354" y="57945"/>
                </a:lnTo>
                <a:lnTo>
                  <a:pt x="94865" y="37433"/>
                </a:lnTo>
                <a:cubicBezTo>
                  <a:pt x="98404" y="33895"/>
                  <a:pt x="99429" y="28613"/>
                  <a:pt x="97532" y="23998"/>
                </a:cubicBezTo>
                <a:cubicBezTo>
                  <a:pt x="95635" y="19383"/>
                  <a:pt x="91122" y="16409"/>
                  <a:pt x="86148" y="164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0" name="Text 18"/>
          <p:cNvSpPr/>
          <p:nvPr/>
        </p:nvSpPr>
        <p:spPr>
          <a:xfrm>
            <a:off x="9099103" y="1866995"/>
            <a:ext cx="984549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3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自动扩缩容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42737" y="2413967"/>
            <a:ext cx="7241906" cy="568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系统根据</a:t>
            </a:r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实时负载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自动进行弹性伸缩，无需人工干预，从容应对突发流量，避免资源闲置浪费。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442737" y="3114091"/>
            <a:ext cx="7154390" cy="437577"/>
          </a:xfrm>
          <a:custGeom>
            <a:avLst/>
            <a:gdLst/>
            <a:ahLst/>
            <a:cxnLst/>
            <a:rect l="l" t="t" r="r" b="b"/>
            <a:pathLst>
              <a:path w="7154390" h="437577">
                <a:moveTo>
                  <a:pt x="87515" y="0"/>
                </a:moveTo>
                <a:lnTo>
                  <a:pt x="7066875" y="0"/>
                </a:lnTo>
                <a:cubicBezTo>
                  <a:pt x="7115208" y="0"/>
                  <a:pt x="7154390" y="39182"/>
                  <a:pt x="7154390" y="87515"/>
                </a:cubicBezTo>
                <a:lnTo>
                  <a:pt x="7154390" y="350062"/>
                </a:lnTo>
                <a:cubicBezTo>
                  <a:pt x="7154390" y="398395"/>
                  <a:pt x="7115208" y="437577"/>
                  <a:pt x="7066875" y="437577"/>
                </a:cubicBezTo>
                <a:lnTo>
                  <a:pt x="87515" y="437577"/>
                </a:lnTo>
                <a:cubicBezTo>
                  <a:pt x="39182" y="437577"/>
                  <a:pt x="0" y="398395"/>
                  <a:pt x="0" y="350062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530253" y="3223485"/>
            <a:ext cx="689184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并发请求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4807095" y="3201606"/>
            <a:ext cx="787639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8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无限扩展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442737" y="3639184"/>
            <a:ext cx="7154390" cy="437577"/>
          </a:xfrm>
          <a:custGeom>
            <a:avLst/>
            <a:gdLst/>
            <a:ahLst/>
            <a:cxnLst/>
            <a:rect l="l" t="t" r="r" b="b"/>
            <a:pathLst>
              <a:path w="7154390" h="437577">
                <a:moveTo>
                  <a:pt x="87515" y="0"/>
                </a:moveTo>
                <a:lnTo>
                  <a:pt x="7066875" y="0"/>
                </a:lnTo>
                <a:cubicBezTo>
                  <a:pt x="7115208" y="0"/>
                  <a:pt x="7154390" y="39182"/>
                  <a:pt x="7154390" y="87515"/>
                </a:cubicBezTo>
                <a:lnTo>
                  <a:pt x="7154390" y="350062"/>
                </a:lnTo>
                <a:cubicBezTo>
                  <a:pt x="7154390" y="398395"/>
                  <a:pt x="7115208" y="437577"/>
                  <a:pt x="7066875" y="437577"/>
                </a:cubicBezTo>
                <a:lnTo>
                  <a:pt x="87515" y="437577"/>
                </a:lnTo>
                <a:cubicBezTo>
                  <a:pt x="39182" y="437577"/>
                  <a:pt x="0" y="398395"/>
                  <a:pt x="0" y="350062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530253" y="3748578"/>
            <a:ext cx="689184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存储容量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4807095" y="3726699"/>
            <a:ext cx="787639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8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按需分配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1224" y="4481518"/>
            <a:ext cx="7599261" cy="2479605"/>
          </a:xfrm>
          <a:custGeom>
            <a:avLst/>
            <a:gdLst/>
            <a:ahLst/>
            <a:cxnLst/>
            <a:rect l="l" t="t" r="r" b="b"/>
            <a:pathLst>
              <a:path w="7599261" h="2479605">
                <a:moveTo>
                  <a:pt x="131270" y="0"/>
                </a:moveTo>
                <a:lnTo>
                  <a:pt x="7467990" y="0"/>
                </a:lnTo>
                <a:cubicBezTo>
                  <a:pt x="7540489" y="0"/>
                  <a:pt x="7599261" y="58772"/>
                  <a:pt x="7599261" y="131270"/>
                </a:cubicBezTo>
                <a:lnTo>
                  <a:pt x="7599261" y="2348335"/>
                </a:lnTo>
                <a:cubicBezTo>
                  <a:pt x="7599261" y="2420833"/>
                  <a:pt x="7540489" y="2479605"/>
                  <a:pt x="7467990" y="2479605"/>
                </a:cubicBezTo>
                <a:lnTo>
                  <a:pt x="131270" y="2479605"/>
                </a:lnTo>
                <a:cubicBezTo>
                  <a:pt x="58772" y="2479605"/>
                  <a:pt x="0" y="2420833"/>
                  <a:pt x="0" y="2348335"/>
                </a:cubicBezTo>
                <a:lnTo>
                  <a:pt x="0" y="131270"/>
                </a:lnTo>
                <a:cubicBezTo>
                  <a:pt x="0" y="58820"/>
                  <a:pt x="58820" y="0"/>
                  <a:pt x="13127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63659" y="4703957"/>
            <a:ext cx="525093" cy="525093"/>
          </a:xfrm>
          <a:custGeom>
            <a:avLst/>
            <a:gdLst/>
            <a:ahLst/>
            <a:cxnLst/>
            <a:rect l="l" t="t" r="r" b="b"/>
            <a:pathLst>
              <a:path w="525093" h="525093">
                <a:moveTo>
                  <a:pt x="87517" y="0"/>
                </a:moveTo>
                <a:lnTo>
                  <a:pt x="437576" y="0"/>
                </a:lnTo>
                <a:cubicBezTo>
                  <a:pt x="485910" y="0"/>
                  <a:pt x="525093" y="39183"/>
                  <a:pt x="525093" y="87517"/>
                </a:cubicBezTo>
                <a:lnTo>
                  <a:pt x="525093" y="437576"/>
                </a:lnTo>
                <a:cubicBezTo>
                  <a:pt x="525093" y="485910"/>
                  <a:pt x="485910" y="525093"/>
                  <a:pt x="437576" y="525093"/>
                </a:cubicBezTo>
                <a:lnTo>
                  <a:pt x="87517" y="525093"/>
                </a:lnTo>
                <a:cubicBezTo>
                  <a:pt x="39183" y="525093"/>
                  <a:pt x="0" y="485910"/>
                  <a:pt x="0" y="437576"/>
                </a:cubicBezTo>
                <a:lnTo>
                  <a:pt x="0" y="87517"/>
                </a:lnTo>
                <a:cubicBezTo>
                  <a:pt x="0" y="39183"/>
                  <a:pt x="39183" y="0"/>
                  <a:pt x="87517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44160" y="4835230"/>
            <a:ext cx="164092" cy="262546"/>
          </a:xfrm>
          <a:custGeom>
            <a:avLst/>
            <a:gdLst/>
            <a:ahLst/>
            <a:cxnLst/>
            <a:rect l="l" t="t" r="r" b="b"/>
            <a:pathLst>
              <a:path w="164092" h="262546">
                <a:moveTo>
                  <a:pt x="69739" y="12307"/>
                </a:moveTo>
                <a:cubicBezTo>
                  <a:pt x="69739" y="5487"/>
                  <a:pt x="75226" y="0"/>
                  <a:pt x="82046" y="0"/>
                </a:cubicBezTo>
                <a:cubicBezTo>
                  <a:pt x="88866" y="0"/>
                  <a:pt x="94353" y="5487"/>
                  <a:pt x="94353" y="12307"/>
                </a:cubicBezTo>
                <a:lnTo>
                  <a:pt x="94353" y="32818"/>
                </a:lnTo>
                <a:lnTo>
                  <a:pt x="123069" y="32818"/>
                </a:lnTo>
                <a:cubicBezTo>
                  <a:pt x="132145" y="32818"/>
                  <a:pt x="139478" y="40151"/>
                  <a:pt x="139478" y="49227"/>
                </a:cubicBezTo>
                <a:cubicBezTo>
                  <a:pt x="139478" y="58304"/>
                  <a:pt x="132145" y="65637"/>
                  <a:pt x="123069" y="65637"/>
                </a:cubicBezTo>
                <a:lnTo>
                  <a:pt x="64150" y="65637"/>
                </a:lnTo>
                <a:cubicBezTo>
                  <a:pt x="51381" y="65637"/>
                  <a:pt x="41023" y="75995"/>
                  <a:pt x="41023" y="88763"/>
                </a:cubicBezTo>
                <a:cubicBezTo>
                  <a:pt x="41023" y="100301"/>
                  <a:pt x="49484" y="110044"/>
                  <a:pt x="60868" y="111685"/>
                </a:cubicBezTo>
                <a:lnTo>
                  <a:pt x="107839" y="118402"/>
                </a:lnTo>
                <a:cubicBezTo>
                  <a:pt x="135427" y="122351"/>
                  <a:pt x="155887" y="145939"/>
                  <a:pt x="155887" y="173783"/>
                </a:cubicBezTo>
                <a:cubicBezTo>
                  <a:pt x="155887" y="204704"/>
                  <a:pt x="130812" y="229728"/>
                  <a:pt x="99942" y="229728"/>
                </a:cubicBezTo>
                <a:lnTo>
                  <a:pt x="94353" y="229728"/>
                </a:lnTo>
                <a:lnTo>
                  <a:pt x="94353" y="250240"/>
                </a:lnTo>
                <a:cubicBezTo>
                  <a:pt x="94353" y="257060"/>
                  <a:pt x="88866" y="262546"/>
                  <a:pt x="82046" y="262546"/>
                </a:cubicBezTo>
                <a:cubicBezTo>
                  <a:pt x="75226" y="262546"/>
                  <a:pt x="69739" y="257060"/>
                  <a:pt x="69739" y="250240"/>
                </a:cubicBezTo>
                <a:lnTo>
                  <a:pt x="69739" y="229728"/>
                </a:lnTo>
                <a:lnTo>
                  <a:pt x="32818" y="229728"/>
                </a:lnTo>
                <a:cubicBezTo>
                  <a:pt x="23742" y="229728"/>
                  <a:pt x="16409" y="222395"/>
                  <a:pt x="16409" y="213319"/>
                </a:cubicBezTo>
                <a:cubicBezTo>
                  <a:pt x="16409" y="204243"/>
                  <a:pt x="23742" y="196910"/>
                  <a:pt x="32818" y="196910"/>
                </a:cubicBezTo>
                <a:lnTo>
                  <a:pt x="99942" y="196910"/>
                </a:lnTo>
                <a:cubicBezTo>
                  <a:pt x="112710" y="196910"/>
                  <a:pt x="123069" y="186552"/>
                  <a:pt x="123069" y="173783"/>
                </a:cubicBezTo>
                <a:cubicBezTo>
                  <a:pt x="123069" y="162245"/>
                  <a:pt x="114608" y="152503"/>
                  <a:pt x="103224" y="150862"/>
                </a:cubicBezTo>
                <a:lnTo>
                  <a:pt x="56253" y="144144"/>
                </a:lnTo>
                <a:cubicBezTo>
                  <a:pt x="28665" y="140247"/>
                  <a:pt x="8205" y="116608"/>
                  <a:pt x="8205" y="88763"/>
                </a:cubicBezTo>
                <a:cubicBezTo>
                  <a:pt x="8205" y="57894"/>
                  <a:pt x="33280" y="32818"/>
                  <a:pt x="64150" y="32818"/>
                </a:cubicBezTo>
                <a:lnTo>
                  <a:pt x="69739" y="32818"/>
                </a:lnTo>
                <a:lnTo>
                  <a:pt x="69739" y="12307"/>
                </a:ln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31" name="Text 29"/>
          <p:cNvSpPr/>
          <p:nvPr/>
        </p:nvSpPr>
        <p:spPr>
          <a:xfrm>
            <a:off x="1320025" y="4813351"/>
            <a:ext cx="809518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3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成本优化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3659" y="5360323"/>
            <a:ext cx="7241906" cy="568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按需付费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模式，只为实际使用的资源付费，免费额度充足，相比传统服务器部署成本降低</a:t>
            </a:r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80%以上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63659" y="6060447"/>
            <a:ext cx="2330100" cy="656366"/>
          </a:xfrm>
          <a:custGeom>
            <a:avLst/>
            <a:gdLst/>
            <a:ahLst/>
            <a:cxnLst/>
            <a:rect l="l" t="t" r="r" b="b"/>
            <a:pathLst>
              <a:path w="2330100" h="656366">
                <a:moveTo>
                  <a:pt x="87513" y="0"/>
                </a:moveTo>
                <a:lnTo>
                  <a:pt x="2242586" y="0"/>
                </a:lnTo>
                <a:cubicBezTo>
                  <a:pt x="2290919" y="0"/>
                  <a:pt x="2330100" y="39181"/>
                  <a:pt x="2330100" y="87513"/>
                </a:cubicBezTo>
                <a:lnTo>
                  <a:pt x="2330100" y="568853"/>
                </a:lnTo>
                <a:cubicBezTo>
                  <a:pt x="2330100" y="617185"/>
                  <a:pt x="2290919" y="656366"/>
                  <a:pt x="2242586" y="656366"/>
                </a:cubicBezTo>
                <a:lnTo>
                  <a:pt x="87513" y="656366"/>
                </a:lnTo>
                <a:cubicBezTo>
                  <a:pt x="39213" y="656366"/>
                  <a:pt x="0" y="617153"/>
                  <a:pt x="0" y="568853"/>
                </a:cubicBezTo>
                <a:lnTo>
                  <a:pt x="0" y="87513"/>
                </a:lnTo>
                <a:cubicBezTo>
                  <a:pt x="0" y="39213"/>
                  <a:pt x="39213" y="0"/>
                  <a:pt x="87513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701947" y="6147962"/>
            <a:ext cx="2253524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100万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8356" y="6454266"/>
            <a:ext cx="2220705" cy="175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3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调用/月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076716" y="6060447"/>
            <a:ext cx="2330100" cy="656366"/>
          </a:xfrm>
          <a:custGeom>
            <a:avLst/>
            <a:gdLst/>
            <a:ahLst/>
            <a:cxnLst/>
            <a:rect l="l" t="t" r="r" b="b"/>
            <a:pathLst>
              <a:path w="2330100" h="656366">
                <a:moveTo>
                  <a:pt x="87513" y="0"/>
                </a:moveTo>
                <a:lnTo>
                  <a:pt x="2242586" y="0"/>
                </a:lnTo>
                <a:cubicBezTo>
                  <a:pt x="2290919" y="0"/>
                  <a:pt x="2330100" y="39181"/>
                  <a:pt x="2330100" y="87513"/>
                </a:cubicBezTo>
                <a:lnTo>
                  <a:pt x="2330100" y="568853"/>
                </a:lnTo>
                <a:cubicBezTo>
                  <a:pt x="2330100" y="617185"/>
                  <a:pt x="2290919" y="656366"/>
                  <a:pt x="2242586" y="656366"/>
                </a:cubicBezTo>
                <a:lnTo>
                  <a:pt x="87513" y="656366"/>
                </a:lnTo>
                <a:cubicBezTo>
                  <a:pt x="39213" y="656366"/>
                  <a:pt x="0" y="617153"/>
                  <a:pt x="0" y="568853"/>
                </a:cubicBezTo>
                <a:lnTo>
                  <a:pt x="0" y="87513"/>
                </a:lnTo>
                <a:cubicBezTo>
                  <a:pt x="0" y="39213"/>
                  <a:pt x="39213" y="0"/>
                  <a:pt x="87513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3115004" y="6147962"/>
            <a:ext cx="2253524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10GB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3131413" y="6454266"/>
            <a:ext cx="2220705" cy="175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3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数据库存储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489887" y="6060447"/>
            <a:ext cx="2330100" cy="656366"/>
          </a:xfrm>
          <a:custGeom>
            <a:avLst/>
            <a:gdLst/>
            <a:ahLst/>
            <a:cxnLst/>
            <a:rect l="l" t="t" r="r" b="b"/>
            <a:pathLst>
              <a:path w="2330100" h="656366">
                <a:moveTo>
                  <a:pt x="87513" y="0"/>
                </a:moveTo>
                <a:lnTo>
                  <a:pt x="2242586" y="0"/>
                </a:lnTo>
                <a:cubicBezTo>
                  <a:pt x="2290919" y="0"/>
                  <a:pt x="2330100" y="39181"/>
                  <a:pt x="2330100" y="87513"/>
                </a:cubicBezTo>
                <a:lnTo>
                  <a:pt x="2330100" y="568853"/>
                </a:lnTo>
                <a:cubicBezTo>
                  <a:pt x="2330100" y="617185"/>
                  <a:pt x="2290919" y="656366"/>
                  <a:pt x="2242586" y="656366"/>
                </a:cubicBezTo>
                <a:lnTo>
                  <a:pt x="87513" y="656366"/>
                </a:lnTo>
                <a:cubicBezTo>
                  <a:pt x="39213" y="656366"/>
                  <a:pt x="0" y="617153"/>
                  <a:pt x="0" y="568853"/>
                </a:cubicBezTo>
                <a:lnTo>
                  <a:pt x="0" y="87513"/>
                </a:lnTo>
                <a:cubicBezTo>
                  <a:pt x="0" y="39213"/>
                  <a:pt x="39213" y="0"/>
                  <a:pt x="87513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528175" y="6147962"/>
            <a:ext cx="2253524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10GB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544584" y="6454266"/>
            <a:ext cx="2220705" cy="175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3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对象存储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20302" y="4481518"/>
            <a:ext cx="7599261" cy="2479605"/>
          </a:xfrm>
          <a:custGeom>
            <a:avLst/>
            <a:gdLst/>
            <a:ahLst/>
            <a:cxnLst/>
            <a:rect l="l" t="t" r="r" b="b"/>
            <a:pathLst>
              <a:path w="7599261" h="2479605">
                <a:moveTo>
                  <a:pt x="131270" y="0"/>
                </a:moveTo>
                <a:lnTo>
                  <a:pt x="7467990" y="0"/>
                </a:lnTo>
                <a:cubicBezTo>
                  <a:pt x="7540489" y="0"/>
                  <a:pt x="7599261" y="58772"/>
                  <a:pt x="7599261" y="131270"/>
                </a:cubicBezTo>
                <a:lnTo>
                  <a:pt x="7599261" y="2348335"/>
                </a:lnTo>
                <a:cubicBezTo>
                  <a:pt x="7599261" y="2420833"/>
                  <a:pt x="7540489" y="2479605"/>
                  <a:pt x="7467990" y="2479605"/>
                </a:cubicBezTo>
                <a:lnTo>
                  <a:pt x="131270" y="2479605"/>
                </a:lnTo>
                <a:cubicBezTo>
                  <a:pt x="58772" y="2479605"/>
                  <a:pt x="0" y="2420833"/>
                  <a:pt x="0" y="2348335"/>
                </a:cubicBezTo>
                <a:lnTo>
                  <a:pt x="0" y="131270"/>
                </a:lnTo>
                <a:cubicBezTo>
                  <a:pt x="0" y="58820"/>
                  <a:pt x="58820" y="0"/>
                  <a:pt x="13127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8442737" y="4703957"/>
            <a:ext cx="525093" cy="525093"/>
          </a:xfrm>
          <a:custGeom>
            <a:avLst/>
            <a:gdLst/>
            <a:ahLst/>
            <a:cxnLst/>
            <a:rect l="l" t="t" r="r" b="b"/>
            <a:pathLst>
              <a:path w="525093" h="525093">
                <a:moveTo>
                  <a:pt x="87517" y="0"/>
                </a:moveTo>
                <a:lnTo>
                  <a:pt x="437576" y="0"/>
                </a:lnTo>
                <a:cubicBezTo>
                  <a:pt x="485910" y="0"/>
                  <a:pt x="525093" y="39183"/>
                  <a:pt x="525093" y="87517"/>
                </a:cubicBezTo>
                <a:lnTo>
                  <a:pt x="525093" y="437576"/>
                </a:lnTo>
                <a:cubicBezTo>
                  <a:pt x="525093" y="485910"/>
                  <a:pt x="485910" y="525093"/>
                  <a:pt x="437576" y="525093"/>
                </a:cubicBezTo>
                <a:lnTo>
                  <a:pt x="87517" y="525093"/>
                </a:lnTo>
                <a:cubicBezTo>
                  <a:pt x="39183" y="525093"/>
                  <a:pt x="0" y="485910"/>
                  <a:pt x="0" y="437576"/>
                </a:cubicBezTo>
                <a:lnTo>
                  <a:pt x="0" y="87517"/>
                </a:lnTo>
                <a:cubicBezTo>
                  <a:pt x="0" y="39183"/>
                  <a:pt x="39183" y="0"/>
                  <a:pt x="87517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8574010" y="4835230"/>
            <a:ext cx="262546" cy="262546"/>
          </a:xfrm>
          <a:custGeom>
            <a:avLst/>
            <a:gdLst/>
            <a:ahLst/>
            <a:cxnLst/>
            <a:rect l="l" t="t" r="r" b="b"/>
            <a:pathLst>
              <a:path w="262546" h="262546">
                <a:moveTo>
                  <a:pt x="180449" y="143580"/>
                </a:moveTo>
                <a:lnTo>
                  <a:pt x="82559" y="143580"/>
                </a:lnTo>
                <a:cubicBezTo>
                  <a:pt x="84046" y="176655"/>
                  <a:pt x="91378" y="207114"/>
                  <a:pt x="101788" y="229420"/>
                </a:cubicBezTo>
                <a:cubicBezTo>
                  <a:pt x="107634" y="241984"/>
                  <a:pt x="113941" y="250855"/>
                  <a:pt x="119787" y="256290"/>
                </a:cubicBezTo>
                <a:cubicBezTo>
                  <a:pt x="125530" y="261675"/>
                  <a:pt x="129478" y="262546"/>
                  <a:pt x="131530" y="262546"/>
                </a:cubicBezTo>
                <a:cubicBezTo>
                  <a:pt x="133581" y="262546"/>
                  <a:pt x="137529" y="261675"/>
                  <a:pt x="143272" y="256290"/>
                </a:cubicBezTo>
                <a:cubicBezTo>
                  <a:pt x="149118" y="250855"/>
                  <a:pt x="155425" y="241932"/>
                  <a:pt x="161271" y="229420"/>
                </a:cubicBezTo>
                <a:cubicBezTo>
                  <a:pt x="171681" y="207114"/>
                  <a:pt x="179014" y="176655"/>
                  <a:pt x="180501" y="143580"/>
                </a:cubicBezTo>
                <a:close/>
                <a:moveTo>
                  <a:pt x="82507" y="118966"/>
                </a:moveTo>
                <a:lnTo>
                  <a:pt x="180398" y="118966"/>
                </a:lnTo>
                <a:cubicBezTo>
                  <a:pt x="178962" y="85892"/>
                  <a:pt x="171629" y="55432"/>
                  <a:pt x="161220" y="33126"/>
                </a:cubicBezTo>
                <a:cubicBezTo>
                  <a:pt x="155374" y="20614"/>
                  <a:pt x="149067" y="11692"/>
                  <a:pt x="143221" y="6256"/>
                </a:cubicBezTo>
                <a:cubicBezTo>
                  <a:pt x="137478" y="872"/>
                  <a:pt x="133529" y="0"/>
                  <a:pt x="131478" y="0"/>
                </a:cubicBezTo>
                <a:cubicBezTo>
                  <a:pt x="129427" y="0"/>
                  <a:pt x="125479" y="872"/>
                  <a:pt x="119736" y="6256"/>
                </a:cubicBezTo>
                <a:cubicBezTo>
                  <a:pt x="113890" y="11692"/>
                  <a:pt x="107583" y="20614"/>
                  <a:pt x="101737" y="33126"/>
                </a:cubicBezTo>
                <a:cubicBezTo>
                  <a:pt x="91327" y="55432"/>
                  <a:pt x="83994" y="85892"/>
                  <a:pt x="82507" y="118966"/>
                </a:cubicBezTo>
                <a:close/>
                <a:moveTo>
                  <a:pt x="57894" y="118966"/>
                </a:moveTo>
                <a:cubicBezTo>
                  <a:pt x="59688" y="75072"/>
                  <a:pt x="71021" y="34305"/>
                  <a:pt x="87584" y="7538"/>
                </a:cubicBezTo>
                <a:cubicBezTo>
                  <a:pt x="40356" y="24255"/>
                  <a:pt x="5589" y="67278"/>
                  <a:pt x="769" y="118966"/>
                </a:cubicBezTo>
                <a:lnTo>
                  <a:pt x="57894" y="118966"/>
                </a:lnTo>
                <a:close/>
                <a:moveTo>
                  <a:pt x="769" y="143580"/>
                </a:moveTo>
                <a:cubicBezTo>
                  <a:pt x="5589" y="195269"/>
                  <a:pt x="40356" y="238292"/>
                  <a:pt x="87584" y="255008"/>
                </a:cubicBezTo>
                <a:cubicBezTo>
                  <a:pt x="71021" y="228241"/>
                  <a:pt x="59688" y="187475"/>
                  <a:pt x="57894" y="143580"/>
                </a:cubicBezTo>
                <a:lnTo>
                  <a:pt x="769" y="143580"/>
                </a:lnTo>
                <a:close/>
                <a:moveTo>
                  <a:pt x="205063" y="143580"/>
                </a:moveTo>
                <a:cubicBezTo>
                  <a:pt x="203268" y="187475"/>
                  <a:pt x="191936" y="228241"/>
                  <a:pt x="175373" y="255008"/>
                </a:cubicBezTo>
                <a:cubicBezTo>
                  <a:pt x="222600" y="238240"/>
                  <a:pt x="257367" y="195269"/>
                  <a:pt x="262187" y="143580"/>
                </a:cubicBezTo>
                <a:lnTo>
                  <a:pt x="205063" y="143580"/>
                </a:lnTo>
                <a:close/>
                <a:moveTo>
                  <a:pt x="262187" y="118966"/>
                </a:moveTo>
                <a:cubicBezTo>
                  <a:pt x="257367" y="67278"/>
                  <a:pt x="222600" y="24255"/>
                  <a:pt x="175373" y="7538"/>
                </a:cubicBezTo>
                <a:cubicBezTo>
                  <a:pt x="191936" y="34305"/>
                  <a:pt x="203268" y="75072"/>
                  <a:pt x="205063" y="118966"/>
                </a:cubicBezTo>
                <a:lnTo>
                  <a:pt x="262187" y="118966"/>
                </a:ln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45" name="Text 43"/>
          <p:cNvSpPr/>
          <p:nvPr/>
        </p:nvSpPr>
        <p:spPr>
          <a:xfrm>
            <a:off x="9099103" y="4813351"/>
            <a:ext cx="809518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3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高可用性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442737" y="5360323"/>
            <a:ext cx="7241906" cy="28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Cloudflare全球边缘网络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，数据在多个节点间自动复制，即使单个节点故障，服务依然可用。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442737" y="5776022"/>
            <a:ext cx="7154390" cy="437577"/>
          </a:xfrm>
          <a:custGeom>
            <a:avLst/>
            <a:gdLst/>
            <a:ahLst/>
            <a:cxnLst/>
            <a:rect l="l" t="t" r="r" b="b"/>
            <a:pathLst>
              <a:path w="7154390" h="437577">
                <a:moveTo>
                  <a:pt x="87515" y="0"/>
                </a:moveTo>
                <a:lnTo>
                  <a:pt x="7066875" y="0"/>
                </a:lnTo>
                <a:cubicBezTo>
                  <a:pt x="7115208" y="0"/>
                  <a:pt x="7154390" y="39182"/>
                  <a:pt x="7154390" y="87515"/>
                </a:cubicBezTo>
                <a:lnTo>
                  <a:pt x="7154390" y="350062"/>
                </a:lnTo>
                <a:cubicBezTo>
                  <a:pt x="7154390" y="398395"/>
                  <a:pt x="7115208" y="437577"/>
                  <a:pt x="7066875" y="437577"/>
                </a:cubicBezTo>
                <a:lnTo>
                  <a:pt x="87515" y="437577"/>
                </a:lnTo>
                <a:cubicBezTo>
                  <a:pt x="39182" y="437577"/>
                  <a:pt x="0" y="398395"/>
                  <a:pt x="0" y="350062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8530253" y="5885416"/>
            <a:ext cx="536032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可用性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4909197" y="5863537"/>
            <a:ext cx="689184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8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99.99%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442737" y="6301114"/>
            <a:ext cx="7154390" cy="437577"/>
          </a:xfrm>
          <a:custGeom>
            <a:avLst/>
            <a:gdLst/>
            <a:ahLst/>
            <a:cxnLst/>
            <a:rect l="l" t="t" r="r" b="b"/>
            <a:pathLst>
              <a:path w="7154390" h="437577">
                <a:moveTo>
                  <a:pt x="87515" y="0"/>
                </a:moveTo>
                <a:lnTo>
                  <a:pt x="7066875" y="0"/>
                </a:lnTo>
                <a:cubicBezTo>
                  <a:pt x="7115208" y="0"/>
                  <a:pt x="7154390" y="39182"/>
                  <a:pt x="7154390" y="87515"/>
                </a:cubicBezTo>
                <a:lnTo>
                  <a:pt x="7154390" y="350062"/>
                </a:lnTo>
                <a:cubicBezTo>
                  <a:pt x="7154390" y="398395"/>
                  <a:pt x="7115208" y="437577"/>
                  <a:pt x="7066875" y="437577"/>
                </a:cubicBezTo>
                <a:lnTo>
                  <a:pt x="87515" y="437577"/>
                </a:lnTo>
                <a:cubicBezTo>
                  <a:pt x="39182" y="437577"/>
                  <a:pt x="0" y="398395"/>
                  <a:pt x="0" y="350062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8530253" y="6410509"/>
            <a:ext cx="536032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持久性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4194487" y="6388630"/>
            <a:ext cx="1400248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8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99.999999999%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41224" y="7143449"/>
            <a:ext cx="15377199" cy="1276267"/>
          </a:xfrm>
          <a:custGeom>
            <a:avLst/>
            <a:gdLst/>
            <a:ahLst/>
            <a:cxnLst/>
            <a:rect l="l" t="t" r="r" b="b"/>
            <a:pathLst>
              <a:path w="15377199" h="1276267">
                <a:moveTo>
                  <a:pt x="131277" y="0"/>
                </a:moveTo>
                <a:lnTo>
                  <a:pt x="15245922" y="0"/>
                </a:lnTo>
                <a:cubicBezTo>
                  <a:pt x="15318424" y="0"/>
                  <a:pt x="15377199" y="58775"/>
                  <a:pt x="15377199" y="131277"/>
                </a:cubicBezTo>
                <a:lnTo>
                  <a:pt x="15377199" y="1144991"/>
                </a:lnTo>
                <a:cubicBezTo>
                  <a:pt x="15377199" y="1217493"/>
                  <a:pt x="15318424" y="1276267"/>
                  <a:pt x="15245922" y="1276267"/>
                </a:cubicBezTo>
                <a:lnTo>
                  <a:pt x="131277" y="1276267"/>
                </a:lnTo>
                <a:cubicBezTo>
                  <a:pt x="58775" y="1276267"/>
                  <a:pt x="0" y="1217493"/>
                  <a:pt x="0" y="1144991"/>
                </a:cubicBezTo>
                <a:lnTo>
                  <a:pt x="0" y="131277"/>
                </a:lnTo>
                <a:cubicBezTo>
                  <a:pt x="0" y="58823"/>
                  <a:pt x="58823" y="0"/>
                  <a:pt x="1312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619901" y="7322125"/>
            <a:ext cx="525093" cy="525093"/>
          </a:xfrm>
          <a:custGeom>
            <a:avLst/>
            <a:gdLst/>
            <a:ahLst/>
            <a:cxnLst/>
            <a:rect l="l" t="t" r="r" b="b"/>
            <a:pathLst>
              <a:path w="525093" h="525093">
                <a:moveTo>
                  <a:pt x="87517" y="0"/>
                </a:moveTo>
                <a:lnTo>
                  <a:pt x="437576" y="0"/>
                </a:lnTo>
                <a:cubicBezTo>
                  <a:pt x="485910" y="0"/>
                  <a:pt x="525093" y="39183"/>
                  <a:pt x="525093" y="87517"/>
                </a:cubicBezTo>
                <a:lnTo>
                  <a:pt x="525093" y="437576"/>
                </a:lnTo>
                <a:cubicBezTo>
                  <a:pt x="525093" y="485910"/>
                  <a:pt x="485910" y="525093"/>
                  <a:pt x="437576" y="525093"/>
                </a:cubicBezTo>
                <a:lnTo>
                  <a:pt x="87517" y="525093"/>
                </a:lnTo>
                <a:cubicBezTo>
                  <a:pt x="39183" y="525093"/>
                  <a:pt x="0" y="485910"/>
                  <a:pt x="0" y="437576"/>
                </a:cubicBezTo>
                <a:lnTo>
                  <a:pt x="0" y="87517"/>
                </a:lnTo>
                <a:cubicBezTo>
                  <a:pt x="0" y="39183"/>
                  <a:pt x="39183" y="0"/>
                  <a:pt x="8751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773053" y="7475277"/>
            <a:ext cx="218789" cy="218789"/>
          </a:xfrm>
          <a:custGeom>
            <a:avLst/>
            <a:gdLst/>
            <a:ahLst/>
            <a:cxnLst/>
            <a:rect l="l" t="t" r="r" b="b"/>
            <a:pathLst>
              <a:path w="218789" h="218789">
                <a:moveTo>
                  <a:pt x="13674" y="13674"/>
                </a:moveTo>
                <a:cubicBezTo>
                  <a:pt x="21238" y="13674"/>
                  <a:pt x="27349" y="19785"/>
                  <a:pt x="27349" y="27349"/>
                </a:cubicBezTo>
                <a:lnTo>
                  <a:pt x="27349" y="170929"/>
                </a:lnTo>
                <a:cubicBezTo>
                  <a:pt x="27349" y="174689"/>
                  <a:pt x="30425" y="177766"/>
                  <a:pt x="34186" y="177766"/>
                </a:cubicBezTo>
                <a:lnTo>
                  <a:pt x="205114" y="177766"/>
                </a:lnTo>
                <a:cubicBezTo>
                  <a:pt x="212678" y="177766"/>
                  <a:pt x="218789" y="183877"/>
                  <a:pt x="218789" y="191440"/>
                </a:cubicBezTo>
                <a:cubicBezTo>
                  <a:pt x="218789" y="199004"/>
                  <a:pt x="212678" y="205114"/>
                  <a:pt x="205114" y="205114"/>
                </a:cubicBezTo>
                <a:lnTo>
                  <a:pt x="34186" y="205114"/>
                </a:lnTo>
                <a:cubicBezTo>
                  <a:pt x="15298" y="205114"/>
                  <a:pt x="0" y="189816"/>
                  <a:pt x="0" y="170929"/>
                </a:cubicBezTo>
                <a:lnTo>
                  <a:pt x="0" y="27349"/>
                </a:lnTo>
                <a:cubicBezTo>
                  <a:pt x="0" y="19785"/>
                  <a:pt x="6111" y="13674"/>
                  <a:pt x="13674" y="13674"/>
                </a:cubicBezTo>
                <a:close/>
                <a:moveTo>
                  <a:pt x="54697" y="41023"/>
                </a:moveTo>
                <a:cubicBezTo>
                  <a:pt x="54697" y="33459"/>
                  <a:pt x="60808" y="27349"/>
                  <a:pt x="68371" y="27349"/>
                </a:cubicBezTo>
                <a:lnTo>
                  <a:pt x="150417" y="27349"/>
                </a:lnTo>
                <a:cubicBezTo>
                  <a:pt x="157981" y="27349"/>
                  <a:pt x="164092" y="33459"/>
                  <a:pt x="164092" y="41023"/>
                </a:cubicBezTo>
                <a:cubicBezTo>
                  <a:pt x="164092" y="48586"/>
                  <a:pt x="157981" y="54697"/>
                  <a:pt x="150417" y="54697"/>
                </a:cubicBezTo>
                <a:lnTo>
                  <a:pt x="68371" y="54697"/>
                </a:lnTo>
                <a:cubicBezTo>
                  <a:pt x="60808" y="54697"/>
                  <a:pt x="54697" y="48586"/>
                  <a:pt x="54697" y="41023"/>
                </a:cubicBezTo>
                <a:close/>
                <a:moveTo>
                  <a:pt x="68371" y="75209"/>
                </a:moveTo>
                <a:lnTo>
                  <a:pt x="123069" y="75209"/>
                </a:lnTo>
                <a:cubicBezTo>
                  <a:pt x="130632" y="75209"/>
                  <a:pt x="136743" y="81319"/>
                  <a:pt x="136743" y="88883"/>
                </a:cubicBezTo>
                <a:cubicBezTo>
                  <a:pt x="136743" y="96447"/>
                  <a:pt x="130632" y="102557"/>
                  <a:pt x="123069" y="102557"/>
                </a:cubicBezTo>
                <a:lnTo>
                  <a:pt x="68371" y="102557"/>
                </a:lnTo>
                <a:cubicBezTo>
                  <a:pt x="60808" y="102557"/>
                  <a:pt x="54697" y="96447"/>
                  <a:pt x="54697" y="88883"/>
                </a:cubicBezTo>
                <a:cubicBezTo>
                  <a:pt x="54697" y="81319"/>
                  <a:pt x="60808" y="75209"/>
                  <a:pt x="68371" y="75209"/>
                </a:cubicBezTo>
                <a:close/>
                <a:moveTo>
                  <a:pt x="68371" y="123069"/>
                </a:moveTo>
                <a:lnTo>
                  <a:pt x="177766" y="123069"/>
                </a:lnTo>
                <a:cubicBezTo>
                  <a:pt x="185329" y="123069"/>
                  <a:pt x="191440" y="129179"/>
                  <a:pt x="191440" y="136743"/>
                </a:cubicBezTo>
                <a:cubicBezTo>
                  <a:pt x="191440" y="144307"/>
                  <a:pt x="185329" y="150417"/>
                  <a:pt x="177766" y="150417"/>
                </a:cubicBezTo>
                <a:lnTo>
                  <a:pt x="68371" y="150417"/>
                </a:lnTo>
                <a:cubicBezTo>
                  <a:pt x="60808" y="150417"/>
                  <a:pt x="54697" y="144307"/>
                  <a:pt x="54697" y="136743"/>
                </a:cubicBezTo>
                <a:cubicBezTo>
                  <a:pt x="54697" y="129179"/>
                  <a:pt x="60808" y="123069"/>
                  <a:pt x="68371" y="12306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6" name="Text 54"/>
          <p:cNvSpPr/>
          <p:nvPr/>
        </p:nvSpPr>
        <p:spPr>
          <a:xfrm>
            <a:off x="1320025" y="7322125"/>
            <a:ext cx="14429114" cy="30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3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架构对比:传统 vs Serverless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281737" y="7759702"/>
            <a:ext cx="3555316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部署复杂度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2457043" y="8022249"/>
            <a:ext cx="382880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2850862" y="8022249"/>
            <a:ext cx="809518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Serverless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894144" y="7759702"/>
            <a:ext cx="3555316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运维成本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069449" y="8022249"/>
            <a:ext cx="382880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463269" y="8022249"/>
            <a:ext cx="809518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Serverless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506550" y="7759702"/>
            <a:ext cx="3555316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扩展性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681856" y="8022249"/>
            <a:ext cx="382880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0075675" y="8022249"/>
            <a:ext cx="809518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Serverless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2118957" y="7759702"/>
            <a:ext cx="3555316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全球访问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3294376" y="8022249"/>
            <a:ext cx="382880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3688196" y="8022249"/>
            <a:ext cx="809518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Serverless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tkxjs.com.cn/562e1b8b2ff7eb4a172077f75129589daba9729f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9657" b="96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11317"/>
              </a:gs>
              <a:gs pos="50000">
                <a:srgbClr val="111317">
                  <a:alpha val="90000"/>
                </a:srgbClr>
              </a:gs>
              <a:gs pos="100000">
                <a:srgbClr val="111317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2233" y="1913463"/>
            <a:ext cx="2967567" cy="668867"/>
          </a:xfrm>
          <a:custGeom>
            <a:avLst/>
            <a:gdLst/>
            <a:ahLst/>
            <a:cxnLst/>
            <a:rect l="l" t="t" r="r" b="b"/>
            <a:pathLst>
              <a:path w="2967567" h="668867">
                <a:moveTo>
                  <a:pt x="152401" y="0"/>
                </a:moveTo>
                <a:lnTo>
                  <a:pt x="2815165" y="0"/>
                </a:lnTo>
                <a:cubicBezTo>
                  <a:pt x="2899278" y="0"/>
                  <a:pt x="2967567" y="68289"/>
                  <a:pt x="2967567" y="152401"/>
                </a:cubicBezTo>
                <a:lnTo>
                  <a:pt x="2967567" y="516465"/>
                </a:lnTo>
                <a:cubicBezTo>
                  <a:pt x="2967567" y="600578"/>
                  <a:pt x="2899278" y="668867"/>
                  <a:pt x="2815165" y="668867"/>
                </a:cubicBezTo>
                <a:lnTo>
                  <a:pt x="152401" y="668867"/>
                </a:lnTo>
                <a:cubicBezTo>
                  <a:pt x="68289" y="668867"/>
                  <a:pt x="0" y="600578"/>
                  <a:pt x="0" y="516465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1267" y="2078571"/>
            <a:ext cx="2480733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spc="20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THREE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832100"/>
            <a:ext cx="2311400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4FB99F">
                    <a:alpha val="30000"/>
                  </a:srgbClr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024971"/>
            <a:ext cx="46482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282271"/>
            <a:ext cx="2438400" cy="50800"/>
          </a:xfrm>
          <a:custGeom>
            <a:avLst/>
            <a:gdLst/>
            <a:ahLst/>
            <a:cxnLst/>
            <a:rect l="l" t="t" r="r" b="b"/>
            <a:pathLst>
              <a:path w="2438400" h="50800">
                <a:moveTo>
                  <a:pt x="0" y="0"/>
                </a:moveTo>
                <a:lnTo>
                  <a:pt x="2438400" y="0"/>
                </a:lnTo>
                <a:lnTo>
                  <a:pt x="243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08000" y="6739471"/>
            <a:ext cx="4419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遵循第三范式的规范化数据模型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1872" y="471872"/>
            <a:ext cx="377498" cy="377498"/>
          </a:xfrm>
          <a:custGeom>
            <a:avLst/>
            <a:gdLst/>
            <a:ahLst/>
            <a:cxnLst/>
            <a:rect l="l" t="t" r="r" b="b"/>
            <a:pathLst>
              <a:path w="377498" h="377498">
                <a:moveTo>
                  <a:pt x="94374" y="0"/>
                </a:moveTo>
                <a:lnTo>
                  <a:pt x="283123" y="0"/>
                </a:lnTo>
                <a:cubicBezTo>
                  <a:pt x="335245" y="0"/>
                  <a:pt x="377498" y="42253"/>
                  <a:pt x="377498" y="94374"/>
                </a:cubicBezTo>
                <a:lnTo>
                  <a:pt x="377498" y="283123"/>
                </a:lnTo>
                <a:cubicBezTo>
                  <a:pt x="377498" y="335245"/>
                  <a:pt x="335245" y="377498"/>
                  <a:pt x="283123" y="377498"/>
                </a:cubicBezTo>
                <a:lnTo>
                  <a:pt x="94374" y="377498"/>
                </a:lnTo>
                <a:cubicBezTo>
                  <a:pt x="42253" y="377498"/>
                  <a:pt x="0" y="335245"/>
                  <a:pt x="0" y="283123"/>
                </a:cubicBezTo>
                <a:lnTo>
                  <a:pt x="0" y="94374"/>
                </a:lnTo>
                <a:cubicBezTo>
                  <a:pt x="0" y="42253"/>
                  <a:pt x="42253" y="0"/>
                  <a:pt x="94374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80993" y="578044"/>
            <a:ext cx="165155" cy="165155"/>
          </a:xfrm>
          <a:custGeom>
            <a:avLst/>
            <a:gdLst/>
            <a:ahLst/>
            <a:cxnLst/>
            <a:rect l="l" t="t" r="r" b="b"/>
            <a:pathLst>
              <a:path w="165155" h="165155">
                <a:moveTo>
                  <a:pt x="0" y="25806"/>
                </a:moveTo>
                <a:cubicBezTo>
                  <a:pt x="0" y="17257"/>
                  <a:pt x="6935" y="10322"/>
                  <a:pt x="15483" y="10322"/>
                </a:cubicBezTo>
                <a:lnTo>
                  <a:pt x="46450" y="10322"/>
                </a:lnTo>
                <a:cubicBezTo>
                  <a:pt x="54998" y="10322"/>
                  <a:pt x="61933" y="17257"/>
                  <a:pt x="61933" y="25806"/>
                </a:cubicBezTo>
                <a:lnTo>
                  <a:pt x="61933" y="30967"/>
                </a:lnTo>
                <a:lnTo>
                  <a:pt x="103222" y="30967"/>
                </a:lnTo>
                <a:lnTo>
                  <a:pt x="103222" y="25806"/>
                </a:lnTo>
                <a:cubicBezTo>
                  <a:pt x="103222" y="17257"/>
                  <a:pt x="110157" y="10322"/>
                  <a:pt x="118705" y="10322"/>
                </a:cubicBezTo>
                <a:lnTo>
                  <a:pt x="149672" y="10322"/>
                </a:lnTo>
                <a:cubicBezTo>
                  <a:pt x="158220" y="10322"/>
                  <a:pt x="165155" y="17257"/>
                  <a:pt x="165155" y="25806"/>
                </a:cubicBezTo>
                <a:lnTo>
                  <a:pt x="165155" y="56772"/>
                </a:lnTo>
                <a:cubicBezTo>
                  <a:pt x="165155" y="65320"/>
                  <a:pt x="158220" y="72255"/>
                  <a:pt x="149672" y="72255"/>
                </a:cubicBezTo>
                <a:lnTo>
                  <a:pt x="118705" y="72255"/>
                </a:lnTo>
                <a:cubicBezTo>
                  <a:pt x="110157" y="72255"/>
                  <a:pt x="103222" y="65320"/>
                  <a:pt x="103222" y="56772"/>
                </a:cubicBezTo>
                <a:lnTo>
                  <a:pt x="103222" y="51611"/>
                </a:lnTo>
                <a:lnTo>
                  <a:pt x="61933" y="51611"/>
                </a:lnTo>
                <a:lnTo>
                  <a:pt x="61933" y="56772"/>
                </a:lnTo>
                <a:cubicBezTo>
                  <a:pt x="61933" y="59127"/>
                  <a:pt x="61385" y="61385"/>
                  <a:pt x="60449" y="63385"/>
                </a:cubicBezTo>
                <a:lnTo>
                  <a:pt x="82578" y="92900"/>
                </a:lnTo>
                <a:lnTo>
                  <a:pt x="108383" y="92900"/>
                </a:lnTo>
                <a:cubicBezTo>
                  <a:pt x="116931" y="92900"/>
                  <a:pt x="123866" y="99835"/>
                  <a:pt x="123866" y="108383"/>
                </a:cubicBezTo>
                <a:lnTo>
                  <a:pt x="123866" y="139350"/>
                </a:lnTo>
                <a:cubicBezTo>
                  <a:pt x="123866" y="147898"/>
                  <a:pt x="116931" y="154833"/>
                  <a:pt x="108383" y="154833"/>
                </a:cubicBezTo>
                <a:lnTo>
                  <a:pt x="77417" y="154833"/>
                </a:lnTo>
                <a:cubicBezTo>
                  <a:pt x="68868" y="154833"/>
                  <a:pt x="61933" y="147898"/>
                  <a:pt x="61933" y="139350"/>
                </a:cubicBezTo>
                <a:lnTo>
                  <a:pt x="61933" y="108383"/>
                </a:lnTo>
                <a:cubicBezTo>
                  <a:pt x="61933" y="106028"/>
                  <a:pt x="62482" y="103770"/>
                  <a:pt x="63417" y="101771"/>
                </a:cubicBezTo>
                <a:lnTo>
                  <a:pt x="41289" y="72255"/>
                </a:lnTo>
                <a:lnTo>
                  <a:pt x="15483" y="72255"/>
                </a:lnTo>
                <a:cubicBezTo>
                  <a:pt x="6935" y="72255"/>
                  <a:pt x="0" y="65320"/>
                  <a:pt x="0" y="56772"/>
                </a:cubicBezTo>
                <a:lnTo>
                  <a:pt x="0" y="25806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990932" y="542653"/>
            <a:ext cx="1970067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b="1" spc="65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CONCEPTUAL DESIGN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1872" y="943745"/>
            <a:ext cx="15524598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44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概念结构设计:E-R图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75805" y="1608298"/>
            <a:ext cx="3676672" cy="2980660"/>
          </a:xfrm>
          <a:custGeom>
            <a:avLst/>
            <a:gdLst/>
            <a:ahLst/>
            <a:cxnLst/>
            <a:rect l="l" t="t" r="r" b="b"/>
            <a:pathLst>
              <a:path w="3676672" h="2980660">
                <a:moveTo>
                  <a:pt x="141552" y="0"/>
                </a:moveTo>
                <a:lnTo>
                  <a:pt x="3535120" y="0"/>
                </a:lnTo>
                <a:cubicBezTo>
                  <a:pt x="3613297" y="0"/>
                  <a:pt x="3676672" y="63375"/>
                  <a:pt x="3676672" y="141552"/>
                </a:cubicBezTo>
                <a:lnTo>
                  <a:pt x="3676672" y="2839108"/>
                </a:lnTo>
                <a:cubicBezTo>
                  <a:pt x="3676672" y="2917285"/>
                  <a:pt x="3613297" y="2980660"/>
                  <a:pt x="3535120" y="2980660"/>
                </a:cubicBezTo>
                <a:lnTo>
                  <a:pt x="141552" y="2980660"/>
                </a:lnTo>
                <a:cubicBezTo>
                  <a:pt x="63375" y="2980660"/>
                  <a:pt x="0" y="2917285"/>
                  <a:pt x="0" y="2839108"/>
                </a:cubicBezTo>
                <a:lnTo>
                  <a:pt x="0" y="141552"/>
                </a:lnTo>
                <a:cubicBezTo>
                  <a:pt x="0" y="63427"/>
                  <a:pt x="63427" y="0"/>
                  <a:pt x="141552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68486" y="1848170"/>
            <a:ext cx="471872" cy="471872"/>
          </a:xfrm>
          <a:custGeom>
            <a:avLst/>
            <a:gdLst/>
            <a:ahLst/>
            <a:cxnLst/>
            <a:rect l="l" t="t" r="r" b="b"/>
            <a:pathLst>
              <a:path w="471872" h="471872">
                <a:moveTo>
                  <a:pt x="94374" y="0"/>
                </a:moveTo>
                <a:lnTo>
                  <a:pt x="377498" y="0"/>
                </a:lnTo>
                <a:cubicBezTo>
                  <a:pt x="429619" y="0"/>
                  <a:pt x="471872" y="42253"/>
                  <a:pt x="471872" y="94374"/>
                </a:cubicBezTo>
                <a:lnTo>
                  <a:pt x="471872" y="377498"/>
                </a:lnTo>
                <a:cubicBezTo>
                  <a:pt x="471872" y="429619"/>
                  <a:pt x="429619" y="471872"/>
                  <a:pt x="377498" y="471872"/>
                </a:cubicBezTo>
                <a:lnTo>
                  <a:pt x="94374" y="471872"/>
                </a:lnTo>
                <a:cubicBezTo>
                  <a:pt x="42253" y="471872"/>
                  <a:pt x="0" y="429619"/>
                  <a:pt x="0" y="377498"/>
                </a:cubicBezTo>
                <a:lnTo>
                  <a:pt x="0" y="94374"/>
                </a:lnTo>
                <a:cubicBezTo>
                  <a:pt x="0" y="42253"/>
                  <a:pt x="42253" y="0"/>
                  <a:pt x="94374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14471" y="1977935"/>
            <a:ext cx="185800" cy="212343"/>
          </a:xfrm>
          <a:custGeom>
            <a:avLst/>
            <a:gdLst/>
            <a:ahLst/>
            <a:cxnLst/>
            <a:rect l="l" t="t" r="r" b="b"/>
            <a:pathLst>
              <a:path w="185800" h="212343">
                <a:moveTo>
                  <a:pt x="92900" y="102853"/>
                </a:moveTo>
                <a:cubicBezTo>
                  <a:pt x="120367" y="102853"/>
                  <a:pt x="142668" y="80553"/>
                  <a:pt x="142668" y="53086"/>
                </a:cubicBezTo>
                <a:cubicBezTo>
                  <a:pt x="142668" y="25618"/>
                  <a:pt x="120367" y="3318"/>
                  <a:pt x="92900" y="3318"/>
                </a:cubicBezTo>
                <a:cubicBezTo>
                  <a:pt x="65432" y="3318"/>
                  <a:pt x="43132" y="25618"/>
                  <a:pt x="43132" y="53086"/>
                </a:cubicBezTo>
                <a:cubicBezTo>
                  <a:pt x="43132" y="80553"/>
                  <a:pt x="65432" y="102853"/>
                  <a:pt x="92900" y="102853"/>
                </a:cubicBezTo>
                <a:close/>
                <a:moveTo>
                  <a:pt x="80582" y="126078"/>
                </a:moveTo>
                <a:cubicBezTo>
                  <a:pt x="39731" y="126078"/>
                  <a:pt x="6636" y="159174"/>
                  <a:pt x="6636" y="200025"/>
                </a:cubicBezTo>
                <a:cubicBezTo>
                  <a:pt x="6636" y="206827"/>
                  <a:pt x="12152" y="212343"/>
                  <a:pt x="18953" y="212343"/>
                </a:cubicBezTo>
                <a:lnTo>
                  <a:pt x="166846" y="212343"/>
                </a:lnTo>
                <a:cubicBezTo>
                  <a:pt x="173648" y="212343"/>
                  <a:pt x="179164" y="206827"/>
                  <a:pt x="179164" y="200025"/>
                </a:cubicBezTo>
                <a:cubicBezTo>
                  <a:pt x="179164" y="159174"/>
                  <a:pt x="146068" y="126078"/>
                  <a:pt x="105217" y="126078"/>
                </a:cubicBezTo>
                <a:lnTo>
                  <a:pt x="80582" y="126078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281920" y="1800983"/>
            <a:ext cx="955541" cy="330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7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用户实体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81920" y="2131294"/>
            <a:ext cx="931948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68486" y="2508791"/>
            <a:ext cx="224139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756546" y="2508791"/>
            <a:ext cx="283123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8486" y="2839102"/>
            <a:ext cx="825776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username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717223" y="2839102"/>
            <a:ext cx="330311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UQ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68486" y="3169413"/>
            <a:ext cx="1250462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password_hash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8486" y="3499723"/>
            <a:ext cx="377498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68486" y="3830034"/>
            <a:ext cx="884761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created_at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350318" y="1608298"/>
            <a:ext cx="3676672" cy="2980660"/>
          </a:xfrm>
          <a:custGeom>
            <a:avLst/>
            <a:gdLst/>
            <a:ahLst/>
            <a:cxnLst/>
            <a:rect l="l" t="t" r="r" b="b"/>
            <a:pathLst>
              <a:path w="3676672" h="2980660">
                <a:moveTo>
                  <a:pt x="141552" y="0"/>
                </a:moveTo>
                <a:lnTo>
                  <a:pt x="3535120" y="0"/>
                </a:lnTo>
                <a:cubicBezTo>
                  <a:pt x="3613297" y="0"/>
                  <a:pt x="3676672" y="63375"/>
                  <a:pt x="3676672" y="141552"/>
                </a:cubicBezTo>
                <a:lnTo>
                  <a:pt x="3676672" y="2839108"/>
                </a:lnTo>
                <a:cubicBezTo>
                  <a:pt x="3676672" y="2917285"/>
                  <a:pt x="3613297" y="2980660"/>
                  <a:pt x="3535120" y="2980660"/>
                </a:cubicBezTo>
                <a:lnTo>
                  <a:pt x="141552" y="2980660"/>
                </a:lnTo>
                <a:cubicBezTo>
                  <a:pt x="63375" y="2980660"/>
                  <a:pt x="0" y="2917285"/>
                  <a:pt x="0" y="2839108"/>
                </a:cubicBezTo>
                <a:lnTo>
                  <a:pt x="0" y="141552"/>
                </a:lnTo>
                <a:cubicBezTo>
                  <a:pt x="0" y="63427"/>
                  <a:pt x="63427" y="0"/>
                  <a:pt x="141552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543000" y="1848170"/>
            <a:ext cx="471872" cy="471872"/>
          </a:xfrm>
          <a:custGeom>
            <a:avLst/>
            <a:gdLst/>
            <a:ahLst/>
            <a:cxnLst/>
            <a:rect l="l" t="t" r="r" b="b"/>
            <a:pathLst>
              <a:path w="471872" h="471872">
                <a:moveTo>
                  <a:pt x="94374" y="0"/>
                </a:moveTo>
                <a:lnTo>
                  <a:pt x="377498" y="0"/>
                </a:lnTo>
                <a:cubicBezTo>
                  <a:pt x="429619" y="0"/>
                  <a:pt x="471872" y="42253"/>
                  <a:pt x="471872" y="94374"/>
                </a:cubicBezTo>
                <a:lnTo>
                  <a:pt x="471872" y="377498"/>
                </a:lnTo>
                <a:cubicBezTo>
                  <a:pt x="471872" y="429619"/>
                  <a:pt x="429619" y="471872"/>
                  <a:pt x="377498" y="471872"/>
                </a:cubicBezTo>
                <a:lnTo>
                  <a:pt x="94374" y="471872"/>
                </a:lnTo>
                <a:cubicBezTo>
                  <a:pt x="42253" y="471872"/>
                  <a:pt x="0" y="429619"/>
                  <a:pt x="0" y="377498"/>
                </a:cubicBezTo>
                <a:lnTo>
                  <a:pt x="0" y="94374"/>
                </a:lnTo>
                <a:cubicBezTo>
                  <a:pt x="0" y="42253"/>
                  <a:pt x="42253" y="0"/>
                  <a:pt x="94374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4702257" y="1977935"/>
            <a:ext cx="159257" cy="212343"/>
          </a:xfrm>
          <a:custGeom>
            <a:avLst/>
            <a:gdLst/>
            <a:ahLst/>
            <a:cxnLst/>
            <a:rect l="l" t="t" r="r" b="b"/>
            <a:pathLst>
              <a:path w="159257" h="212343">
                <a:moveTo>
                  <a:pt x="26543" y="0"/>
                </a:moveTo>
                <a:cubicBezTo>
                  <a:pt x="11903" y="0"/>
                  <a:pt x="0" y="11903"/>
                  <a:pt x="0" y="26543"/>
                </a:cubicBezTo>
                <a:lnTo>
                  <a:pt x="0" y="185800"/>
                </a:lnTo>
                <a:cubicBezTo>
                  <a:pt x="0" y="200440"/>
                  <a:pt x="11903" y="212343"/>
                  <a:pt x="26543" y="212343"/>
                </a:cubicBezTo>
                <a:lnTo>
                  <a:pt x="132714" y="212343"/>
                </a:lnTo>
                <a:cubicBezTo>
                  <a:pt x="147354" y="212343"/>
                  <a:pt x="159257" y="200440"/>
                  <a:pt x="159257" y="185800"/>
                </a:cubicBezTo>
                <a:lnTo>
                  <a:pt x="159257" y="70712"/>
                </a:lnTo>
                <a:cubicBezTo>
                  <a:pt x="159257" y="63661"/>
                  <a:pt x="156478" y="56901"/>
                  <a:pt x="151501" y="51924"/>
                </a:cubicBezTo>
                <a:lnTo>
                  <a:pt x="107291" y="7755"/>
                </a:lnTo>
                <a:cubicBezTo>
                  <a:pt x="102314" y="2779"/>
                  <a:pt x="95596" y="0"/>
                  <a:pt x="88545" y="0"/>
                </a:cubicBezTo>
                <a:lnTo>
                  <a:pt x="26543" y="0"/>
                </a:lnTo>
                <a:close/>
                <a:moveTo>
                  <a:pt x="134995" y="72993"/>
                </a:moveTo>
                <a:lnTo>
                  <a:pt x="96218" y="72993"/>
                </a:lnTo>
                <a:cubicBezTo>
                  <a:pt x="90702" y="72993"/>
                  <a:pt x="86264" y="68555"/>
                  <a:pt x="86264" y="63039"/>
                </a:cubicBezTo>
                <a:lnTo>
                  <a:pt x="86264" y="24262"/>
                </a:lnTo>
                <a:lnTo>
                  <a:pt x="134995" y="72993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1" name="Text 19"/>
          <p:cNvSpPr/>
          <p:nvPr/>
        </p:nvSpPr>
        <p:spPr>
          <a:xfrm>
            <a:off x="5156434" y="1800983"/>
            <a:ext cx="955541" cy="330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7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文件实体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156434" y="2131294"/>
            <a:ext cx="931948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43000" y="2508791"/>
            <a:ext cx="224139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631183" y="2508791"/>
            <a:ext cx="283123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43000" y="2839102"/>
            <a:ext cx="637028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user_id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639047" y="2839102"/>
            <a:ext cx="283123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543000" y="3169413"/>
            <a:ext cx="731402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filename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543000" y="3499723"/>
            <a:ext cx="990932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storage_key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543000" y="3830034"/>
            <a:ext cx="377498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543000" y="4160344"/>
            <a:ext cx="530856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224955" y="1608298"/>
            <a:ext cx="3676672" cy="2980660"/>
          </a:xfrm>
          <a:custGeom>
            <a:avLst/>
            <a:gdLst/>
            <a:ahLst/>
            <a:cxnLst/>
            <a:rect l="l" t="t" r="r" b="b"/>
            <a:pathLst>
              <a:path w="3676672" h="2980660">
                <a:moveTo>
                  <a:pt x="141552" y="0"/>
                </a:moveTo>
                <a:lnTo>
                  <a:pt x="3535120" y="0"/>
                </a:lnTo>
                <a:cubicBezTo>
                  <a:pt x="3613297" y="0"/>
                  <a:pt x="3676672" y="63375"/>
                  <a:pt x="3676672" y="141552"/>
                </a:cubicBezTo>
                <a:lnTo>
                  <a:pt x="3676672" y="2839108"/>
                </a:lnTo>
                <a:cubicBezTo>
                  <a:pt x="3676672" y="2917285"/>
                  <a:pt x="3613297" y="2980660"/>
                  <a:pt x="3535120" y="2980660"/>
                </a:cubicBezTo>
                <a:lnTo>
                  <a:pt x="141552" y="2980660"/>
                </a:lnTo>
                <a:cubicBezTo>
                  <a:pt x="63375" y="2980660"/>
                  <a:pt x="0" y="2917285"/>
                  <a:pt x="0" y="2839108"/>
                </a:cubicBezTo>
                <a:lnTo>
                  <a:pt x="0" y="141552"/>
                </a:lnTo>
                <a:cubicBezTo>
                  <a:pt x="0" y="63427"/>
                  <a:pt x="63427" y="0"/>
                  <a:pt x="14155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8417637" y="1848170"/>
            <a:ext cx="471872" cy="471872"/>
          </a:xfrm>
          <a:custGeom>
            <a:avLst/>
            <a:gdLst/>
            <a:ahLst/>
            <a:cxnLst/>
            <a:rect l="l" t="t" r="r" b="b"/>
            <a:pathLst>
              <a:path w="471872" h="471872">
                <a:moveTo>
                  <a:pt x="94374" y="0"/>
                </a:moveTo>
                <a:lnTo>
                  <a:pt x="377498" y="0"/>
                </a:lnTo>
                <a:cubicBezTo>
                  <a:pt x="429619" y="0"/>
                  <a:pt x="471872" y="42253"/>
                  <a:pt x="471872" y="94374"/>
                </a:cubicBezTo>
                <a:lnTo>
                  <a:pt x="471872" y="377498"/>
                </a:lnTo>
                <a:cubicBezTo>
                  <a:pt x="471872" y="429619"/>
                  <a:pt x="429619" y="471872"/>
                  <a:pt x="377498" y="471872"/>
                </a:cubicBezTo>
                <a:lnTo>
                  <a:pt x="94374" y="471872"/>
                </a:lnTo>
                <a:cubicBezTo>
                  <a:pt x="42253" y="471872"/>
                  <a:pt x="0" y="429619"/>
                  <a:pt x="0" y="377498"/>
                </a:cubicBezTo>
                <a:lnTo>
                  <a:pt x="0" y="94374"/>
                </a:lnTo>
                <a:cubicBezTo>
                  <a:pt x="0" y="42253"/>
                  <a:pt x="42253" y="0"/>
                  <a:pt x="94374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550351" y="1977935"/>
            <a:ext cx="212343" cy="212343"/>
          </a:xfrm>
          <a:custGeom>
            <a:avLst/>
            <a:gdLst/>
            <a:ahLst/>
            <a:cxnLst/>
            <a:rect l="l" t="t" r="r" b="b"/>
            <a:pathLst>
              <a:path w="212343" h="212343">
                <a:moveTo>
                  <a:pt x="159257" y="79628"/>
                </a:moveTo>
                <a:cubicBezTo>
                  <a:pt x="181238" y="79628"/>
                  <a:pt x="199071" y="61795"/>
                  <a:pt x="199071" y="39814"/>
                </a:cubicBezTo>
                <a:cubicBezTo>
                  <a:pt x="199071" y="17833"/>
                  <a:pt x="181238" y="0"/>
                  <a:pt x="159257" y="0"/>
                </a:cubicBezTo>
                <a:cubicBezTo>
                  <a:pt x="137276" y="0"/>
                  <a:pt x="119443" y="17833"/>
                  <a:pt x="119443" y="39814"/>
                </a:cubicBezTo>
                <a:cubicBezTo>
                  <a:pt x="119443" y="42054"/>
                  <a:pt x="119650" y="44293"/>
                  <a:pt x="119982" y="46450"/>
                </a:cubicBezTo>
                <a:lnTo>
                  <a:pt x="66191" y="76352"/>
                </a:lnTo>
                <a:cubicBezTo>
                  <a:pt x="59182" y="70131"/>
                  <a:pt x="49934" y="66357"/>
                  <a:pt x="39814" y="66357"/>
                </a:cubicBezTo>
                <a:cubicBezTo>
                  <a:pt x="17833" y="66357"/>
                  <a:pt x="0" y="84190"/>
                  <a:pt x="0" y="106171"/>
                </a:cubicBezTo>
                <a:cubicBezTo>
                  <a:pt x="0" y="128152"/>
                  <a:pt x="17833" y="145985"/>
                  <a:pt x="39814" y="145985"/>
                </a:cubicBezTo>
                <a:cubicBezTo>
                  <a:pt x="49934" y="145985"/>
                  <a:pt x="59141" y="142211"/>
                  <a:pt x="66191" y="135990"/>
                </a:cubicBezTo>
                <a:lnTo>
                  <a:pt x="119982" y="165893"/>
                </a:lnTo>
                <a:cubicBezTo>
                  <a:pt x="119609" y="168049"/>
                  <a:pt x="119443" y="170247"/>
                  <a:pt x="119443" y="172528"/>
                </a:cubicBezTo>
                <a:cubicBezTo>
                  <a:pt x="119443" y="194509"/>
                  <a:pt x="137276" y="212343"/>
                  <a:pt x="159257" y="212343"/>
                </a:cubicBezTo>
                <a:cubicBezTo>
                  <a:pt x="181238" y="212343"/>
                  <a:pt x="199071" y="194509"/>
                  <a:pt x="199071" y="172528"/>
                </a:cubicBezTo>
                <a:cubicBezTo>
                  <a:pt x="199071" y="150548"/>
                  <a:pt x="181238" y="132714"/>
                  <a:pt x="159257" y="132714"/>
                </a:cubicBezTo>
                <a:cubicBezTo>
                  <a:pt x="149137" y="132714"/>
                  <a:pt x="139930" y="136488"/>
                  <a:pt x="132880" y="142709"/>
                </a:cubicBezTo>
                <a:lnTo>
                  <a:pt x="79089" y="112807"/>
                </a:lnTo>
                <a:cubicBezTo>
                  <a:pt x="79463" y="110650"/>
                  <a:pt x="79628" y="108452"/>
                  <a:pt x="79628" y="106171"/>
                </a:cubicBezTo>
                <a:cubicBezTo>
                  <a:pt x="79628" y="103890"/>
                  <a:pt x="79421" y="101692"/>
                  <a:pt x="79089" y="99536"/>
                </a:cubicBezTo>
                <a:lnTo>
                  <a:pt x="132880" y="69633"/>
                </a:lnTo>
                <a:cubicBezTo>
                  <a:pt x="139889" y="75854"/>
                  <a:pt x="149137" y="79628"/>
                  <a:pt x="159257" y="79628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34" name="Text 32"/>
          <p:cNvSpPr/>
          <p:nvPr/>
        </p:nvSpPr>
        <p:spPr>
          <a:xfrm>
            <a:off x="9031071" y="1800983"/>
            <a:ext cx="955541" cy="330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7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分享实体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031071" y="2131294"/>
            <a:ext cx="931948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17637" y="2508791"/>
            <a:ext cx="224139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505696" y="2508791"/>
            <a:ext cx="283123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417637" y="2839102"/>
            <a:ext cx="530856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file_id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513561" y="2839102"/>
            <a:ext cx="283123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417637" y="3169413"/>
            <a:ext cx="460075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66374" y="3169413"/>
            <a:ext cx="330311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UQ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17637" y="3499723"/>
            <a:ext cx="967338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expire_time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2099470" y="1608298"/>
            <a:ext cx="3676672" cy="2980660"/>
          </a:xfrm>
          <a:custGeom>
            <a:avLst/>
            <a:gdLst/>
            <a:ahLst/>
            <a:cxnLst/>
            <a:rect l="l" t="t" r="r" b="b"/>
            <a:pathLst>
              <a:path w="3676672" h="2980660">
                <a:moveTo>
                  <a:pt x="141552" y="0"/>
                </a:moveTo>
                <a:lnTo>
                  <a:pt x="3535120" y="0"/>
                </a:lnTo>
                <a:cubicBezTo>
                  <a:pt x="3613297" y="0"/>
                  <a:pt x="3676672" y="63375"/>
                  <a:pt x="3676672" y="141552"/>
                </a:cubicBezTo>
                <a:lnTo>
                  <a:pt x="3676672" y="2839108"/>
                </a:lnTo>
                <a:cubicBezTo>
                  <a:pt x="3676672" y="2917285"/>
                  <a:pt x="3613297" y="2980660"/>
                  <a:pt x="3535120" y="2980660"/>
                </a:cubicBezTo>
                <a:lnTo>
                  <a:pt x="141552" y="2980660"/>
                </a:lnTo>
                <a:cubicBezTo>
                  <a:pt x="63375" y="2980660"/>
                  <a:pt x="0" y="2917285"/>
                  <a:pt x="0" y="2839108"/>
                </a:cubicBezTo>
                <a:lnTo>
                  <a:pt x="0" y="141552"/>
                </a:lnTo>
                <a:cubicBezTo>
                  <a:pt x="0" y="63427"/>
                  <a:pt x="63427" y="0"/>
                  <a:pt x="14155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12292150" y="1848170"/>
            <a:ext cx="471872" cy="471872"/>
          </a:xfrm>
          <a:custGeom>
            <a:avLst/>
            <a:gdLst/>
            <a:ahLst/>
            <a:cxnLst/>
            <a:rect l="l" t="t" r="r" b="b"/>
            <a:pathLst>
              <a:path w="471872" h="471872">
                <a:moveTo>
                  <a:pt x="94374" y="0"/>
                </a:moveTo>
                <a:lnTo>
                  <a:pt x="377498" y="0"/>
                </a:lnTo>
                <a:cubicBezTo>
                  <a:pt x="429619" y="0"/>
                  <a:pt x="471872" y="42253"/>
                  <a:pt x="471872" y="94374"/>
                </a:cubicBezTo>
                <a:lnTo>
                  <a:pt x="471872" y="377498"/>
                </a:lnTo>
                <a:cubicBezTo>
                  <a:pt x="471872" y="429619"/>
                  <a:pt x="429619" y="471872"/>
                  <a:pt x="377498" y="471872"/>
                </a:cubicBezTo>
                <a:lnTo>
                  <a:pt x="94374" y="471872"/>
                </a:lnTo>
                <a:cubicBezTo>
                  <a:pt x="42253" y="471872"/>
                  <a:pt x="0" y="429619"/>
                  <a:pt x="0" y="377498"/>
                </a:cubicBezTo>
                <a:lnTo>
                  <a:pt x="0" y="94374"/>
                </a:lnTo>
                <a:cubicBezTo>
                  <a:pt x="0" y="42253"/>
                  <a:pt x="42253" y="0"/>
                  <a:pt x="94374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12451407" y="1977935"/>
            <a:ext cx="159257" cy="212343"/>
          </a:xfrm>
          <a:custGeom>
            <a:avLst/>
            <a:gdLst/>
            <a:ahLst/>
            <a:cxnLst/>
            <a:rect l="l" t="t" r="r" b="b"/>
            <a:pathLst>
              <a:path w="159257" h="212343">
                <a:moveTo>
                  <a:pt x="0" y="26543"/>
                </a:moveTo>
                <a:cubicBezTo>
                  <a:pt x="0" y="11903"/>
                  <a:pt x="11903" y="0"/>
                  <a:pt x="26543" y="0"/>
                </a:cubicBezTo>
                <a:lnTo>
                  <a:pt x="88545" y="0"/>
                </a:lnTo>
                <a:cubicBezTo>
                  <a:pt x="95596" y="0"/>
                  <a:pt x="102356" y="2779"/>
                  <a:pt x="107333" y="7755"/>
                </a:cubicBezTo>
                <a:lnTo>
                  <a:pt x="151501" y="51966"/>
                </a:lnTo>
                <a:cubicBezTo>
                  <a:pt x="156478" y="56943"/>
                  <a:pt x="159257" y="63703"/>
                  <a:pt x="159257" y="70753"/>
                </a:cubicBezTo>
                <a:lnTo>
                  <a:pt x="159257" y="185800"/>
                </a:lnTo>
                <a:cubicBezTo>
                  <a:pt x="159257" y="200440"/>
                  <a:pt x="147354" y="212343"/>
                  <a:pt x="132714" y="212343"/>
                </a:cubicBezTo>
                <a:lnTo>
                  <a:pt x="26543" y="212343"/>
                </a:lnTo>
                <a:cubicBezTo>
                  <a:pt x="11903" y="212343"/>
                  <a:pt x="0" y="200440"/>
                  <a:pt x="0" y="185800"/>
                </a:cubicBezTo>
                <a:lnTo>
                  <a:pt x="0" y="26543"/>
                </a:lnTo>
                <a:close/>
                <a:moveTo>
                  <a:pt x="86264" y="24262"/>
                </a:moveTo>
                <a:lnTo>
                  <a:pt x="86264" y="63039"/>
                </a:lnTo>
                <a:cubicBezTo>
                  <a:pt x="86264" y="68555"/>
                  <a:pt x="90702" y="72993"/>
                  <a:pt x="96218" y="72993"/>
                </a:cubicBezTo>
                <a:lnTo>
                  <a:pt x="134995" y="72993"/>
                </a:lnTo>
                <a:lnTo>
                  <a:pt x="86264" y="24262"/>
                </a:lnTo>
                <a:close/>
                <a:moveTo>
                  <a:pt x="49768" y="106171"/>
                </a:moveTo>
                <a:cubicBezTo>
                  <a:pt x="44252" y="106171"/>
                  <a:pt x="39814" y="110609"/>
                  <a:pt x="39814" y="116125"/>
                </a:cubicBezTo>
                <a:cubicBezTo>
                  <a:pt x="39814" y="121641"/>
                  <a:pt x="44252" y="126078"/>
                  <a:pt x="49768" y="126078"/>
                </a:cubicBezTo>
                <a:lnTo>
                  <a:pt x="109489" y="126078"/>
                </a:lnTo>
                <a:cubicBezTo>
                  <a:pt x="115005" y="126078"/>
                  <a:pt x="119443" y="121641"/>
                  <a:pt x="119443" y="116125"/>
                </a:cubicBezTo>
                <a:cubicBezTo>
                  <a:pt x="119443" y="110609"/>
                  <a:pt x="115005" y="106171"/>
                  <a:pt x="109489" y="106171"/>
                </a:cubicBezTo>
                <a:lnTo>
                  <a:pt x="49768" y="106171"/>
                </a:lnTo>
                <a:close/>
                <a:moveTo>
                  <a:pt x="49768" y="145985"/>
                </a:moveTo>
                <a:cubicBezTo>
                  <a:pt x="44252" y="145985"/>
                  <a:pt x="39814" y="150423"/>
                  <a:pt x="39814" y="155939"/>
                </a:cubicBezTo>
                <a:cubicBezTo>
                  <a:pt x="39814" y="161455"/>
                  <a:pt x="44252" y="165893"/>
                  <a:pt x="49768" y="165893"/>
                </a:cubicBezTo>
                <a:lnTo>
                  <a:pt x="109489" y="165893"/>
                </a:lnTo>
                <a:cubicBezTo>
                  <a:pt x="115005" y="165893"/>
                  <a:pt x="119443" y="161455"/>
                  <a:pt x="119443" y="155939"/>
                </a:cubicBezTo>
                <a:cubicBezTo>
                  <a:pt x="119443" y="150423"/>
                  <a:pt x="115005" y="145985"/>
                  <a:pt x="109489" y="145985"/>
                </a:cubicBezTo>
                <a:lnTo>
                  <a:pt x="49768" y="145985"/>
                </a:ln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46" name="Text 44"/>
          <p:cNvSpPr/>
          <p:nvPr/>
        </p:nvSpPr>
        <p:spPr>
          <a:xfrm>
            <a:off x="12905584" y="1800983"/>
            <a:ext cx="955541" cy="330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7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日志实体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2905584" y="2131294"/>
            <a:ext cx="931948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292150" y="2508791"/>
            <a:ext cx="224139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5380333" y="2508791"/>
            <a:ext cx="283123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2292150" y="2839102"/>
            <a:ext cx="637028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user_id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5388197" y="2839102"/>
            <a:ext cx="283123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292150" y="3169413"/>
            <a:ext cx="542653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2292150" y="3499723"/>
            <a:ext cx="578044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2292150" y="3830034"/>
            <a:ext cx="872964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timestamp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75805" y="4785568"/>
            <a:ext cx="15296526" cy="3877217"/>
          </a:xfrm>
          <a:custGeom>
            <a:avLst/>
            <a:gdLst/>
            <a:ahLst/>
            <a:cxnLst/>
            <a:rect l="l" t="t" r="r" b="b"/>
            <a:pathLst>
              <a:path w="15296526" h="3877217">
                <a:moveTo>
                  <a:pt x="141557" y="0"/>
                </a:moveTo>
                <a:lnTo>
                  <a:pt x="15154969" y="0"/>
                </a:lnTo>
                <a:cubicBezTo>
                  <a:pt x="15233149" y="0"/>
                  <a:pt x="15296526" y="63377"/>
                  <a:pt x="15296526" y="141557"/>
                </a:cubicBezTo>
                <a:lnTo>
                  <a:pt x="15296526" y="3735660"/>
                </a:lnTo>
                <a:cubicBezTo>
                  <a:pt x="15296526" y="3813840"/>
                  <a:pt x="15233149" y="3877217"/>
                  <a:pt x="15154969" y="3877217"/>
                </a:cubicBezTo>
                <a:lnTo>
                  <a:pt x="141557" y="3877217"/>
                </a:lnTo>
                <a:cubicBezTo>
                  <a:pt x="63377" y="3877217"/>
                  <a:pt x="0" y="3813840"/>
                  <a:pt x="0" y="3735660"/>
                </a:cubicBezTo>
                <a:lnTo>
                  <a:pt x="0" y="141557"/>
                </a:lnTo>
                <a:cubicBezTo>
                  <a:pt x="0" y="63430"/>
                  <a:pt x="63430" y="0"/>
                  <a:pt x="141557" y="0"/>
                </a:cubicBezTo>
                <a:close/>
              </a:path>
            </a:pathLst>
          </a:custGeom>
          <a:solidFill>
            <a:srgbClr val="1A1D23"/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697978" y="5025440"/>
            <a:ext cx="235936" cy="235936"/>
          </a:xfrm>
          <a:custGeom>
            <a:avLst/>
            <a:gdLst/>
            <a:ahLst/>
            <a:cxnLst/>
            <a:rect l="l" t="t" r="r" b="b"/>
            <a:pathLst>
              <a:path w="235936" h="235936">
                <a:moveTo>
                  <a:pt x="88476" y="29492"/>
                </a:moveTo>
                <a:cubicBezTo>
                  <a:pt x="88476" y="21336"/>
                  <a:pt x="95066" y="14746"/>
                  <a:pt x="103222" y="14746"/>
                </a:cubicBezTo>
                <a:lnTo>
                  <a:pt x="132714" y="14746"/>
                </a:lnTo>
                <a:cubicBezTo>
                  <a:pt x="140870" y="14746"/>
                  <a:pt x="147460" y="21336"/>
                  <a:pt x="147460" y="29492"/>
                </a:cubicBezTo>
                <a:lnTo>
                  <a:pt x="147460" y="58984"/>
                </a:lnTo>
                <a:cubicBezTo>
                  <a:pt x="147460" y="67140"/>
                  <a:pt x="140870" y="73730"/>
                  <a:pt x="132714" y="73730"/>
                </a:cubicBezTo>
                <a:lnTo>
                  <a:pt x="129028" y="73730"/>
                </a:lnTo>
                <a:lnTo>
                  <a:pt x="129028" y="103222"/>
                </a:lnTo>
                <a:lnTo>
                  <a:pt x="184325" y="103222"/>
                </a:lnTo>
                <a:cubicBezTo>
                  <a:pt x="202665" y="103222"/>
                  <a:pt x="217504" y="118060"/>
                  <a:pt x="217504" y="136401"/>
                </a:cubicBezTo>
                <a:lnTo>
                  <a:pt x="217504" y="162206"/>
                </a:lnTo>
                <a:lnTo>
                  <a:pt x="221190" y="162206"/>
                </a:lnTo>
                <a:cubicBezTo>
                  <a:pt x="229347" y="162206"/>
                  <a:pt x="235936" y="168796"/>
                  <a:pt x="235936" y="176952"/>
                </a:cubicBezTo>
                <a:lnTo>
                  <a:pt x="235936" y="206444"/>
                </a:lnTo>
                <a:cubicBezTo>
                  <a:pt x="235936" y="214601"/>
                  <a:pt x="229347" y="221190"/>
                  <a:pt x="221190" y="221190"/>
                </a:cubicBezTo>
                <a:lnTo>
                  <a:pt x="191698" y="221190"/>
                </a:lnTo>
                <a:cubicBezTo>
                  <a:pt x="183542" y="221190"/>
                  <a:pt x="176952" y="214601"/>
                  <a:pt x="176952" y="206444"/>
                </a:cubicBezTo>
                <a:lnTo>
                  <a:pt x="176952" y="176952"/>
                </a:lnTo>
                <a:cubicBezTo>
                  <a:pt x="176952" y="168796"/>
                  <a:pt x="183542" y="162206"/>
                  <a:pt x="191698" y="162206"/>
                </a:cubicBezTo>
                <a:lnTo>
                  <a:pt x="195385" y="162206"/>
                </a:lnTo>
                <a:lnTo>
                  <a:pt x="195385" y="136401"/>
                </a:lnTo>
                <a:cubicBezTo>
                  <a:pt x="195385" y="130272"/>
                  <a:pt x="190454" y="125341"/>
                  <a:pt x="184325" y="125341"/>
                </a:cubicBezTo>
                <a:lnTo>
                  <a:pt x="129028" y="125341"/>
                </a:lnTo>
                <a:lnTo>
                  <a:pt x="129028" y="162206"/>
                </a:lnTo>
                <a:lnTo>
                  <a:pt x="132714" y="162206"/>
                </a:lnTo>
                <a:cubicBezTo>
                  <a:pt x="140870" y="162206"/>
                  <a:pt x="147460" y="168796"/>
                  <a:pt x="147460" y="176952"/>
                </a:cubicBezTo>
                <a:lnTo>
                  <a:pt x="147460" y="206444"/>
                </a:lnTo>
                <a:cubicBezTo>
                  <a:pt x="147460" y="214601"/>
                  <a:pt x="140870" y="221190"/>
                  <a:pt x="132714" y="221190"/>
                </a:cubicBezTo>
                <a:lnTo>
                  <a:pt x="103222" y="221190"/>
                </a:lnTo>
                <a:cubicBezTo>
                  <a:pt x="95066" y="221190"/>
                  <a:pt x="88476" y="214601"/>
                  <a:pt x="88476" y="206444"/>
                </a:cubicBezTo>
                <a:lnTo>
                  <a:pt x="88476" y="176952"/>
                </a:lnTo>
                <a:cubicBezTo>
                  <a:pt x="88476" y="168796"/>
                  <a:pt x="95066" y="162206"/>
                  <a:pt x="103222" y="162206"/>
                </a:cubicBezTo>
                <a:lnTo>
                  <a:pt x="106909" y="162206"/>
                </a:lnTo>
                <a:lnTo>
                  <a:pt x="106909" y="125341"/>
                </a:lnTo>
                <a:lnTo>
                  <a:pt x="51611" y="125341"/>
                </a:lnTo>
                <a:cubicBezTo>
                  <a:pt x="45482" y="125341"/>
                  <a:pt x="40552" y="130272"/>
                  <a:pt x="40552" y="136401"/>
                </a:cubicBezTo>
                <a:lnTo>
                  <a:pt x="40552" y="162206"/>
                </a:lnTo>
                <a:lnTo>
                  <a:pt x="44238" y="162206"/>
                </a:lnTo>
                <a:cubicBezTo>
                  <a:pt x="52394" y="162206"/>
                  <a:pt x="58984" y="168796"/>
                  <a:pt x="58984" y="176952"/>
                </a:cubicBezTo>
                <a:lnTo>
                  <a:pt x="58984" y="206444"/>
                </a:lnTo>
                <a:cubicBezTo>
                  <a:pt x="58984" y="214601"/>
                  <a:pt x="52394" y="221190"/>
                  <a:pt x="44238" y="221190"/>
                </a:cubicBezTo>
                <a:lnTo>
                  <a:pt x="14746" y="221190"/>
                </a:lnTo>
                <a:cubicBezTo>
                  <a:pt x="6590" y="221190"/>
                  <a:pt x="0" y="214601"/>
                  <a:pt x="0" y="206444"/>
                </a:cubicBezTo>
                <a:lnTo>
                  <a:pt x="0" y="176952"/>
                </a:lnTo>
                <a:cubicBezTo>
                  <a:pt x="0" y="168796"/>
                  <a:pt x="6590" y="162206"/>
                  <a:pt x="14746" y="162206"/>
                </a:cubicBezTo>
                <a:lnTo>
                  <a:pt x="18433" y="162206"/>
                </a:lnTo>
                <a:lnTo>
                  <a:pt x="18433" y="136401"/>
                </a:lnTo>
                <a:cubicBezTo>
                  <a:pt x="18433" y="118060"/>
                  <a:pt x="33271" y="103222"/>
                  <a:pt x="51611" y="103222"/>
                </a:cubicBezTo>
                <a:lnTo>
                  <a:pt x="106909" y="103222"/>
                </a:lnTo>
                <a:lnTo>
                  <a:pt x="106909" y="73730"/>
                </a:lnTo>
                <a:lnTo>
                  <a:pt x="103222" y="73730"/>
                </a:lnTo>
                <a:cubicBezTo>
                  <a:pt x="95066" y="73730"/>
                  <a:pt x="88476" y="67140"/>
                  <a:pt x="88476" y="58984"/>
                </a:cubicBezTo>
                <a:lnTo>
                  <a:pt x="88476" y="29492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7" name="Text 55"/>
          <p:cNvSpPr/>
          <p:nvPr/>
        </p:nvSpPr>
        <p:spPr>
          <a:xfrm>
            <a:off x="963406" y="4978253"/>
            <a:ext cx="14734212" cy="330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5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实体关系图(E-R Diagram)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80283" y="5461922"/>
            <a:ext cx="4824894" cy="1203274"/>
          </a:xfrm>
          <a:custGeom>
            <a:avLst/>
            <a:gdLst/>
            <a:ahLst/>
            <a:cxnLst/>
            <a:rect l="l" t="t" r="r" b="b"/>
            <a:pathLst>
              <a:path w="4824894" h="1203274">
                <a:moveTo>
                  <a:pt x="94373" y="0"/>
                </a:moveTo>
                <a:lnTo>
                  <a:pt x="4730521" y="0"/>
                </a:lnTo>
                <a:cubicBezTo>
                  <a:pt x="4782642" y="0"/>
                  <a:pt x="4824894" y="42252"/>
                  <a:pt x="4824894" y="94373"/>
                </a:cubicBezTo>
                <a:lnTo>
                  <a:pt x="4824894" y="1108902"/>
                </a:lnTo>
                <a:cubicBezTo>
                  <a:pt x="4824894" y="1161022"/>
                  <a:pt x="4782642" y="1203274"/>
                  <a:pt x="4730521" y="1203274"/>
                </a:cubicBezTo>
                <a:lnTo>
                  <a:pt x="94373" y="1203274"/>
                </a:lnTo>
                <a:cubicBezTo>
                  <a:pt x="42252" y="1203274"/>
                  <a:pt x="0" y="1161022"/>
                  <a:pt x="0" y="1108902"/>
                </a:cubicBezTo>
                <a:lnTo>
                  <a:pt x="0" y="94373"/>
                </a:lnTo>
                <a:cubicBezTo>
                  <a:pt x="0" y="42287"/>
                  <a:pt x="42287" y="0"/>
                  <a:pt x="9437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 w="25400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2372018" y="5615280"/>
            <a:ext cx="1439210" cy="330311"/>
          </a:xfrm>
          <a:custGeom>
            <a:avLst/>
            <a:gdLst/>
            <a:ahLst/>
            <a:cxnLst/>
            <a:rect l="l" t="t" r="r" b="b"/>
            <a:pathLst>
              <a:path w="1439210" h="330311">
                <a:moveTo>
                  <a:pt x="165155" y="0"/>
                </a:moveTo>
                <a:lnTo>
                  <a:pt x="1274055" y="0"/>
                </a:lnTo>
                <a:cubicBezTo>
                  <a:pt x="1365268" y="0"/>
                  <a:pt x="1439210" y="73943"/>
                  <a:pt x="1439210" y="165155"/>
                </a:cubicBezTo>
                <a:lnTo>
                  <a:pt x="1439210" y="165155"/>
                </a:lnTo>
                <a:cubicBezTo>
                  <a:pt x="1439210" y="256368"/>
                  <a:pt x="1365268" y="330311"/>
                  <a:pt x="1274055" y="330311"/>
                </a:cubicBezTo>
                <a:lnTo>
                  <a:pt x="165155" y="330311"/>
                </a:lnTo>
                <a:cubicBezTo>
                  <a:pt x="74004" y="330311"/>
                  <a:pt x="0" y="256307"/>
                  <a:pt x="0" y="165155"/>
                </a:cubicBezTo>
                <a:lnTo>
                  <a:pt x="0" y="165155"/>
                </a:lnTo>
                <a:cubicBezTo>
                  <a:pt x="0" y="74004"/>
                  <a:pt x="74004" y="0"/>
                  <a:pt x="16515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2548971" y="5686061"/>
            <a:ext cx="165155" cy="188749"/>
          </a:xfrm>
          <a:custGeom>
            <a:avLst/>
            <a:gdLst/>
            <a:ahLst/>
            <a:cxnLst/>
            <a:rect l="l" t="t" r="r" b="b"/>
            <a:pathLst>
              <a:path w="165155" h="188749">
                <a:moveTo>
                  <a:pt x="82578" y="91425"/>
                </a:moveTo>
                <a:cubicBezTo>
                  <a:pt x="106993" y="91425"/>
                  <a:pt x="126816" y="71603"/>
                  <a:pt x="126816" y="47187"/>
                </a:cubicBezTo>
                <a:cubicBezTo>
                  <a:pt x="126816" y="22772"/>
                  <a:pt x="106993" y="2949"/>
                  <a:pt x="82578" y="2949"/>
                </a:cubicBezTo>
                <a:cubicBezTo>
                  <a:pt x="58162" y="2949"/>
                  <a:pt x="38340" y="22772"/>
                  <a:pt x="38340" y="47187"/>
                </a:cubicBezTo>
                <a:cubicBezTo>
                  <a:pt x="38340" y="71603"/>
                  <a:pt x="58162" y="91425"/>
                  <a:pt x="82578" y="91425"/>
                </a:cubicBezTo>
                <a:close/>
                <a:moveTo>
                  <a:pt x="71629" y="112070"/>
                </a:moveTo>
                <a:cubicBezTo>
                  <a:pt x="35317" y="112070"/>
                  <a:pt x="5898" y="141488"/>
                  <a:pt x="5898" y="177800"/>
                </a:cubicBezTo>
                <a:cubicBezTo>
                  <a:pt x="5898" y="183846"/>
                  <a:pt x="10801" y="188749"/>
                  <a:pt x="16847" y="188749"/>
                </a:cubicBezTo>
                <a:lnTo>
                  <a:pt x="148308" y="188749"/>
                </a:lnTo>
                <a:cubicBezTo>
                  <a:pt x="154354" y="188749"/>
                  <a:pt x="159257" y="183846"/>
                  <a:pt x="159257" y="177800"/>
                </a:cubicBezTo>
                <a:cubicBezTo>
                  <a:pt x="159257" y="141488"/>
                  <a:pt x="129839" y="112070"/>
                  <a:pt x="93527" y="112070"/>
                </a:cubicBezTo>
                <a:lnTo>
                  <a:pt x="71629" y="11207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1" name="Text 59"/>
          <p:cNvSpPr/>
          <p:nvPr/>
        </p:nvSpPr>
        <p:spPr>
          <a:xfrm>
            <a:off x="2802602" y="5662467"/>
            <a:ext cx="908354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 (User)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92352" y="6039965"/>
            <a:ext cx="4600755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拥有多个文件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5715307" y="5461922"/>
            <a:ext cx="4824894" cy="1203274"/>
          </a:xfrm>
          <a:custGeom>
            <a:avLst/>
            <a:gdLst/>
            <a:ahLst/>
            <a:cxnLst/>
            <a:rect l="l" t="t" r="r" b="b"/>
            <a:pathLst>
              <a:path w="4824894" h="1203274">
                <a:moveTo>
                  <a:pt x="94373" y="0"/>
                </a:moveTo>
                <a:lnTo>
                  <a:pt x="4730521" y="0"/>
                </a:lnTo>
                <a:cubicBezTo>
                  <a:pt x="4782642" y="0"/>
                  <a:pt x="4824894" y="42252"/>
                  <a:pt x="4824894" y="94373"/>
                </a:cubicBezTo>
                <a:lnTo>
                  <a:pt x="4824894" y="1108902"/>
                </a:lnTo>
                <a:cubicBezTo>
                  <a:pt x="4824894" y="1161022"/>
                  <a:pt x="4782642" y="1203274"/>
                  <a:pt x="4730521" y="1203274"/>
                </a:cubicBezTo>
                <a:lnTo>
                  <a:pt x="94373" y="1203274"/>
                </a:lnTo>
                <a:cubicBezTo>
                  <a:pt x="42252" y="1203274"/>
                  <a:pt x="0" y="1161022"/>
                  <a:pt x="0" y="1108902"/>
                </a:cubicBezTo>
                <a:lnTo>
                  <a:pt x="0" y="94373"/>
                </a:lnTo>
                <a:cubicBezTo>
                  <a:pt x="0" y="42287"/>
                  <a:pt x="42287" y="0"/>
                  <a:pt x="9437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 w="25400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7450298" y="5615280"/>
            <a:ext cx="1356633" cy="330311"/>
          </a:xfrm>
          <a:custGeom>
            <a:avLst/>
            <a:gdLst/>
            <a:ahLst/>
            <a:cxnLst/>
            <a:rect l="l" t="t" r="r" b="b"/>
            <a:pathLst>
              <a:path w="1356633" h="330311">
                <a:moveTo>
                  <a:pt x="165155" y="0"/>
                </a:moveTo>
                <a:lnTo>
                  <a:pt x="1191478" y="0"/>
                </a:lnTo>
                <a:cubicBezTo>
                  <a:pt x="1282690" y="0"/>
                  <a:pt x="1356633" y="73943"/>
                  <a:pt x="1356633" y="165155"/>
                </a:cubicBezTo>
                <a:lnTo>
                  <a:pt x="1356633" y="165155"/>
                </a:lnTo>
                <a:cubicBezTo>
                  <a:pt x="1356633" y="256368"/>
                  <a:pt x="1282690" y="330311"/>
                  <a:pt x="1191478" y="330311"/>
                </a:cubicBezTo>
                <a:lnTo>
                  <a:pt x="165155" y="330311"/>
                </a:lnTo>
                <a:cubicBezTo>
                  <a:pt x="74004" y="330311"/>
                  <a:pt x="0" y="256307"/>
                  <a:pt x="0" y="165155"/>
                </a:cubicBezTo>
                <a:lnTo>
                  <a:pt x="0" y="165155"/>
                </a:lnTo>
                <a:cubicBezTo>
                  <a:pt x="0" y="74004"/>
                  <a:pt x="74004" y="0"/>
                  <a:pt x="16515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5" name="Shape 63"/>
          <p:cNvSpPr/>
          <p:nvPr/>
        </p:nvSpPr>
        <p:spPr>
          <a:xfrm>
            <a:off x="7639047" y="5686061"/>
            <a:ext cx="141562" cy="188749"/>
          </a:xfrm>
          <a:custGeom>
            <a:avLst/>
            <a:gdLst/>
            <a:ahLst/>
            <a:cxnLst/>
            <a:rect l="l" t="t" r="r" b="b"/>
            <a:pathLst>
              <a:path w="141562" h="188749">
                <a:moveTo>
                  <a:pt x="23594" y="0"/>
                </a:moveTo>
                <a:cubicBezTo>
                  <a:pt x="10580" y="0"/>
                  <a:pt x="0" y="10580"/>
                  <a:pt x="0" y="23594"/>
                </a:cubicBezTo>
                <a:lnTo>
                  <a:pt x="0" y="165155"/>
                </a:lnTo>
                <a:cubicBezTo>
                  <a:pt x="0" y="178169"/>
                  <a:pt x="10580" y="188749"/>
                  <a:pt x="23594" y="188749"/>
                </a:cubicBezTo>
                <a:lnTo>
                  <a:pt x="117968" y="188749"/>
                </a:lnTo>
                <a:cubicBezTo>
                  <a:pt x="130981" y="188749"/>
                  <a:pt x="141562" y="178169"/>
                  <a:pt x="141562" y="165155"/>
                </a:cubicBezTo>
                <a:lnTo>
                  <a:pt x="141562" y="62855"/>
                </a:lnTo>
                <a:cubicBezTo>
                  <a:pt x="141562" y="56588"/>
                  <a:pt x="139092" y="50579"/>
                  <a:pt x="134668" y="46155"/>
                </a:cubicBezTo>
                <a:lnTo>
                  <a:pt x="95370" y="6894"/>
                </a:lnTo>
                <a:cubicBezTo>
                  <a:pt x="90946" y="2470"/>
                  <a:pt x="84974" y="0"/>
                  <a:pt x="78707" y="0"/>
                </a:cubicBezTo>
                <a:lnTo>
                  <a:pt x="23594" y="0"/>
                </a:lnTo>
                <a:close/>
                <a:moveTo>
                  <a:pt x="119996" y="64882"/>
                </a:moveTo>
                <a:lnTo>
                  <a:pt x="85527" y="64882"/>
                </a:lnTo>
                <a:cubicBezTo>
                  <a:pt x="80624" y="64882"/>
                  <a:pt x="76679" y="60938"/>
                  <a:pt x="76679" y="56035"/>
                </a:cubicBezTo>
                <a:lnTo>
                  <a:pt x="76679" y="21566"/>
                </a:lnTo>
                <a:lnTo>
                  <a:pt x="119996" y="64882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6" name="Text 64"/>
          <p:cNvSpPr/>
          <p:nvPr/>
        </p:nvSpPr>
        <p:spPr>
          <a:xfrm>
            <a:off x="7880882" y="5662467"/>
            <a:ext cx="825776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 (File)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5827377" y="6039965"/>
            <a:ext cx="4600755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生成多条分享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10750332" y="5461922"/>
            <a:ext cx="4824894" cy="1203274"/>
          </a:xfrm>
          <a:custGeom>
            <a:avLst/>
            <a:gdLst/>
            <a:ahLst/>
            <a:cxnLst/>
            <a:rect l="l" t="t" r="r" b="b"/>
            <a:pathLst>
              <a:path w="4824894" h="1203274">
                <a:moveTo>
                  <a:pt x="94373" y="0"/>
                </a:moveTo>
                <a:lnTo>
                  <a:pt x="4730521" y="0"/>
                </a:lnTo>
                <a:cubicBezTo>
                  <a:pt x="4782642" y="0"/>
                  <a:pt x="4824894" y="42252"/>
                  <a:pt x="4824894" y="94373"/>
                </a:cubicBezTo>
                <a:lnTo>
                  <a:pt x="4824894" y="1108902"/>
                </a:lnTo>
                <a:cubicBezTo>
                  <a:pt x="4824894" y="1161022"/>
                  <a:pt x="4782642" y="1203274"/>
                  <a:pt x="4730521" y="1203274"/>
                </a:cubicBezTo>
                <a:lnTo>
                  <a:pt x="94373" y="1203274"/>
                </a:lnTo>
                <a:cubicBezTo>
                  <a:pt x="42252" y="1203274"/>
                  <a:pt x="0" y="1161022"/>
                  <a:pt x="0" y="1108902"/>
                </a:cubicBezTo>
                <a:lnTo>
                  <a:pt x="0" y="94373"/>
                </a:lnTo>
                <a:cubicBezTo>
                  <a:pt x="0" y="42287"/>
                  <a:pt x="42287" y="0"/>
                  <a:pt x="9437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 w="25400">
            <a:solidFill>
              <a:srgbClr val="8A9199">
                <a:alpha val="30196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12398813" y="5615280"/>
            <a:ext cx="1521788" cy="330311"/>
          </a:xfrm>
          <a:custGeom>
            <a:avLst/>
            <a:gdLst/>
            <a:ahLst/>
            <a:cxnLst/>
            <a:rect l="l" t="t" r="r" b="b"/>
            <a:pathLst>
              <a:path w="1521788" h="330311">
                <a:moveTo>
                  <a:pt x="165155" y="0"/>
                </a:moveTo>
                <a:lnTo>
                  <a:pt x="1356633" y="0"/>
                </a:lnTo>
                <a:cubicBezTo>
                  <a:pt x="1447846" y="0"/>
                  <a:pt x="1521788" y="73943"/>
                  <a:pt x="1521788" y="165155"/>
                </a:cubicBezTo>
                <a:lnTo>
                  <a:pt x="1521788" y="165155"/>
                </a:lnTo>
                <a:cubicBezTo>
                  <a:pt x="1521788" y="256368"/>
                  <a:pt x="1447846" y="330311"/>
                  <a:pt x="1356633" y="330311"/>
                </a:cubicBezTo>
                <a:lnTo>
                  <a:pt x="165155" y="330311"/>
                </a:lnTo>
                <a:cubicBezTo>
                  <a:pt x="74004" y="330311"/>
                  <a:pt x="0" y="256307"/>
                  <a:pt x="0" y="165155"/>
                </a:cubicBezTo>
                <a:lnTo>
                  <a:pt x="0" y="165155"/>
                </a:lnTo>
                <a:cubicBezTo>
                  <a:pt x="0" y="74004"/>
                  <a:pt x="74004" y="0"/>
                  <a:pt x="165155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12563968" y="5686061"/>
            <a:ext cx="188749" cy="188749"/>
          </a:xfrm>
          <a:custGeom>
            <a:avLst/>
            <a:gdLst/>
            <a:ahLst/>
            <a:cxnLst/>
            <a:rect l="l" t="t" r="r" b="b"/>
            <a:pathLst>
              <a:path w="188749" h="188749">
                <a:moveTo>
                  <a:pt x="141562" y="70781"/>
                </a:moveTo>
                <a:cubicBezTo>
                  <a:pt x="161100" y="70781"/>
                  <a:pt x="176952" y="54929"/>
                  <a:pt x="176952" y="35390"/>
                </a:cubicBezTo>
                <a:cubicBezTo>
                  <a:pt x="176952" y="15852"/>
                  <a:pt x="161100" y="0"/>
                  <a:pt x="141562" y="0"/>
                </a:cubicBezTo>
                <a:cubicBezTo>
                  <a:pt x="122023" y="0"/>
                  <a:pt x="106171" y="15852"/>
                  <a:pt x="106171" y="35390"/>
                </a:cubicBezTo>
                <a:cubicBezTo>
                  <a:pt x="106171" y="37381"/>
                  <a:pt x="106356" y="39372"/>
                  <a:pt x="106651" y="41289"/>
                </a:cubicBezTo>
                <a:lnTo>
                  <a:pt x="58837" y="67869"/>
                </a:lnTo>
                <a:cubicBezTo>
                  <a:pt x="52606" y="62339"/>
                  <a:pt x="44385" y="58984"/>
                  <a:pt x="35390" y="58984"/>
                </a:cubicBezTo>
                <a:cubicBezTo>
                  <a:pt x="15852" y="58984"/>
                  <a:pt x="0" y="74836"/>
                  <a:pt x="0" y="94374"/>
                </a:cubicBezTo>
                <a:cubicBezTo>
                  <a:pt x="0" y="113913"/>
                  <a:pt x="15852" y="129765"/>
                  <a:pt x="35390" y="129765"/>
                </a:cubicBezTo>
                <a:cubicBezTo>
                  <a:pt x="44385" y="129765"/>
                  <a:pt x="52570" y="126410"/>
                  <a:pt x="58837" y="120880"/>
                </a:cubicBezTo>
                <a:lnTo>
                  <a:pt x="106651" y="147460"/>
                </a:lnTo>
                <a:cubicBezTo>
                  <a:pt x="106319" y="149377"/>
                  <a:pt x="106171" y="151331"/>
                  <a:pt x="106171" y="153358"/>
                </a:cubicBezTo>
                <a:cubicBezTo>
                  <a:pt x="106171" y="172897"/>
                  <a:pt x="122023" y="188749"/>
                  <a:pt x="141562" y="188749"/>
                </a:cubicBezTo>
                <a:cubicBezTo>
                  <a:pt x="161100" y="188749"/>
                  <a:pt x="176952" y="172897"/>
                  <a:pt x="176952" y="153358"/>
                </a:cubicBezTo>
                <a:cubicBezTo>
                  <a:pt x="176952" y="133820"/>
                  <a:pt x="161100" y="117968"/>
                  <a:pt x="141562" y="117968"/>
                </a:cubicBezTo>
                <a:cubicBezTo>
                  <a:pt x="132567" y="117968"/>
                  <a:pt x="124383" y="121323"/>
                  <a:pt x="118116" y="126853"/>
                </a:cubicBezTo>
                <a:lnTo>
                  <a:pt x="70302" y="100273"/>
                </a:lnTo>
                <a:cubicBezTo>
                  <a:pt x="70633" y="98356"/>
                  <a:pt x="70781" y="96402"/>
                  <a:pt x="70781" y="94374"/>
                </a:cubicBezTo>
                <a:cubicBezTo>
                  <a:pt x="70781" y="92347"/>
                  <a:pt x="70597" y="90393"/>
                  <a:pt x="70302" y="88476"/>
                </a:cubicBezTo>
                <a:lnTo>
                  <a:pt x="118116" y="61896"/>
                </a:lnTo>
                <a:cubicBezTo>
                  <a:pt x="124346" y="67426"/>
                  <a:pt x="132567" y="70781"/>
                  <a:pt x="141562" y="70781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71" name="Text 69"/>
          <p:cNvSpPr/>
          <p:nvPr/>
        </p:nvSpPr>
        <p:spPr>
          <a:xfrm>
            <a:off x="12829396" y="5662467"/>
            <a:ext cx="990932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 (Share)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0862402" y="6039965"/>
            <a:ext cx="4600755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独立实体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80283" y="6830351"/>
            <a:ext cx="4824894" cy="1627959"/>
          </a:xfrm>
          <a:custGeom>
            <a:avLst/>
            <a:gdLst/>
            <a:ahLst/>
            <a:cxnLst/>
            <a:rect l="l" t="t" r="r" b="b"/>
            <a:pathLst>
              <a:path w="4824894" h="1627959">
                <a:moveTo>
                  <a:pt x="94373" y="0"/>
                </a:moveTo>
                <a:lnTo>
                  <a:pt x="4730521" y="0"/>
                </a:lnTo>
                <a:cubicBezTo>
                  <a:pt x="4782642" y="0"/>
                  <a:pt x="4824894" y="42252"/>
                  <a:pt x="4824894" y="94373"/>
                </a:cubicBezTo>
                <a:lnTo>
                  <a:pt x="4824894" y="1533587"/>
                </a:lnTo>
                <a:cubicBezTo>
                  <a:pt x="4824894" y="1585707"/>
                  <a:pt x="4782642" y="1627959"/>
                  <a:pt x="4730521" y="1627959"/>
                </a:cubicBezTo>
                <a:lnTo>
                  <a:pt x="94373" y="1627959"/>
                </a:lnTo>
                <a:cubicBezTo>
                  <a:pt x="42252" y="1627959"/>
                  <a:pt x="0" y="1585707"/>
                  <a:pt x="0" y="1533587"/>
                </a:cubicBezTo>
                <a:lnTo>
                  <a:pt x="0" y="94373"/>
                </a:lnTo>
                <a:cubicBezTo>
                  <a:pt x="0" y="42287"/>
                  <a:pt x="42287" y="0"/>
                  <a:pt x="9437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 w="25400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74" name="Shape 72"/>
          <p:cNvSpPr/>
          <p:nvPr/>
        </p:nvSpPr>
        <p:spPr>
          <a:xfrm>
            <a:off x="2372018" y="6983710"/>
            <a:ext cx="1439210" cy="330311"/>
          </a:xfrm>
          <a:custGeom>
            <a:avLst/>
            <a:gdLst/>
            <a:ahLst/>
            <a:cxnLst/>
            <a:rect l="l" t="t" r="r" b="b"/>
            <a:pathLst>
              <a:path w="1439210" h="330311">
                <a:moveTo>
                  <a:pt x="165155" y="0"/>
                </a:moveTo>
                <a:lnTo>
                  <a:pt x="1274055" y="0"/>
                </a:lnTo>
                <a:cubicBezTo>
                  <a:pt x="1365268" y="0"/>
                  <a:pt x="1439210" y="73943"/>
                  <a:pt x="1439210" y="165155"/>
                </a:cubicBezTo>
                <a:lnTo>
                  <a:pt x="1439210" y="165155"/>
                </a:lnTo>
                <a:cubicBezTo>
                  <a:pt x="1439210" y="256368"/>
                  <a:pt x="1365268" y="330311"/>
                  <a:pt x="1274055" y="330311"/>
                </a:cubicBezTo>
                <a:lnTo>
                  <a:pt x="165155" y="330311"/>
                </a:lnTo>
                <a:cubicBezTo>
                  <a:pt x="74004" y="330311"/>
                  <a:pt x="0" y="256307"/>
                  <a:pt x="0" y="165155"/>
                </a:cubicBezTo>
                <a:lnTo>
                  <a:pt x="0" y="165155"/>
                </a:lnTo>
                <a:cubicBezTo>
                  <a:pt x="0" y="74004"/>
                  <a:pt x="74004" y="0"/>
                  <a:pt x="16515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75" name="Shape 73"/>
          <p:cNvSpPr/>
          <p:nvPr/>
        </p:nvSpPr>
        <p:spPr>
          <a:xfrm>
            <a:off x="2548971" y="7054491"/>
            <a:ext cx="165155" cy="188749"/>
          </a:xfrm>
          <a:custGeom>
            <a:avLst/>
            <a:gdLst/>
            <a:ahLst/>
            <a:cxnLst/>
            <a:rect l="l" t="t" r="r" b="b"/>
            <a:pathLst>
              <a:path w="165155" h="188749">
                <a:moveTo>
                  <a:pt x="82578" y="91425"/>
                </a:moveTo>
                <a:cubicBezTo>
                  <a:pt x="106993" y="91425"/>
                  <a:pt x="126816" y="71603"/>
                  <a:pt x="126816" y="47187"/>
                </a:cubicBezTo>
                <a:cubicBezTo>
                  <a:pt x="126816" y="22772"/>
                  <a:pt x="106993" y="2949"/>
                  <a:pt x="82578" y="2949"/>
                </a:cubicBezTo>
                <a:cubicBezTo>
                  <a:pt x="58162" y="2949"/>
                  <a:pt x="38340" y="22772"/>
                  <a:pt x="38340" y="47187"/>
                </a:cubicBezTo>
                <a:cubicBezTo>
                  <a:pt x="38340" y="71603"/>
                  <a:pt x="58162" y="91425"/>
                  <a:pt x="82578" y="91425"/>
                </a:cubicBezTo>
                <a:close/>
                <a:moveTo>
                  <a:pt x="71629" y="112070"/>
                </a:moveTo>
                <a:cubicBezTo>
                  <a:pt x="35317" y="112070"/>
                  <a:pt x="5898" y="141488"/>
                  <a:pt x="5898" y="177800"/>
                </a:cubicBezTo>
                <a:cubicBezTo>
                  <a:pt x="5898" y="183846"/>
                  <a:pt x="10801" y="188749"/>
                  <a:pt x="16847" y="188749"/>
                </a:cubicBezTo>
                <a:lnTo>
                  <a:pt x="148308" y="188749"/>
                </a:lnTo>
                <a:cubicBezTo>
                  <a:pt x="154354" y="188749"/>
                  <a:pt x="159257" y="183846"/>
                  <a:pt x="159257" y="177800"/>
                </a:cubicBezTo>
                <a:cubicBezTo>
                  <a:pt x="159257" y="141488"/>
                  <a:pt x="129839" y="112070"/>
                  <a:pt x="93527" y="112070"/>
                </a:cubicBezTo>
                <a:lnTo>
                  <a:pt x="71629" y="11207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76" name="Text 74"/>
          <p:cNvSpPr/>
          <p:nvPr/>
        </p:nvSpPr>
        <p:spPr>
          <a:xfrm>
            <a:off x="2802602" y="7030897"/>
            <a:ext cx="908354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 (User)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792352" y="7408395"/>
            <a:ext cx="4600755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产生日志记录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5715307" y="6830351"/>
            <a:ext cx="4824894" cy="1627959"/>
          </a:xfrm>
          <a:custGeom>
            <a:avLst/>
            <a:gdLst/>
            <a:ahLst/>
            <a:cxnLst/>
            <a:rect l="l" t="t" r="r" b="b"/>
            <a:pathLst>
              <a:path w="4824894" h="1627959">
                <a:moveTo>
                  <a:pt x="94373" y="0"/>
                </a:moveTo>
                <a:lnTo>
                  <a:pt x="4730521" y="0"/>
                </a:lnTo>
                <a:cubicBezTo>
                  <a:pt x="4782642" y="0"/>
                  <a:pt x="4824894" y="42252"/>
                  <a:pt x="4824894" y="94373"/>
                </a:cubicBezTo>
                <a:lnTo>
                  <a:pt x="4824894" y="1533587"/>
                </a:lnTo>
                <a:cubicBezTo>
                  <a:pt x="4824894" y="1585707"/>
                  <a:pt x="4782642" y="1627959"/>
                  <a:pt x="4730521" y="1627959"/>
                </a:cubicBezTo>
                <a:lnTo>
                  <a:pt x="94373" y="1627959"/>
                </a:lnTo>
                <a:cubicBezTo>
                  <a:pt x="42252" y="1627959"/>
                  <a:pt x="0" y="1585707"/>
                  <a:pt x="0" y="1533587"/>
                </a:cubicBezTo>
                <a:lnTo>
                  <a:pt x="0" y="94373"/>
                </a:lnTo>
                <a:cubicBezTo>
                  <a:pt x="0" y="42287"/>
                  <a:pt x="42287" y="0"/>
                  <a:pt x="9437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 w="25400">
            <a:solidFill>
              <a:srgbClr val="8A9199">
                <a:alpha val="30196"/>
              </a:srgbClr>
            </a:solidFill>
            <a:prstDash val="solid"/>
          </a:ln>
        </p:spPr>
      </p:sp>
      <p:sp>
        <p:nvSpPr>
          <p:cNvPr id="79" name="Shape 77"/>
          <p:cNvSpPr/>
          <p:nvPr/>
        </p:nvSpPr>
        <p:spPr>
          <a:xfrm>
            <a:off x="7438502" y="6983710"/>
            <a:ext cx="1380226" cy="330311"/>
          </a:xfrm>
          <a:custGeom>
            <a:avLst/>
            <a:gdLst/>
            <a:ahLst/>
            <a:cxnLst/>
            <a:rect l="l" t="t" r="r" b="b"/>
            <a:pathLst>
              <a:path w="1380226" h="330311">
                <a:moveTo>
                  <a:pt x="165155" y="0"/>
                </a:moveTo>
                <a:lnTo>
                  <a:pt x="1215071" y="0"/>
                </a:lnTo>
                <a:cubicBezTo>
                  <a:pt x="1306284" y="0"/>
                  <a:pt x="1380226" y="73943"/>
                  <a:pt x="1380226" y="165155"/>
                </a:cubicBezTo>
                <a:lnTo>
                  <a:pt x="1380226" y="165155"/>
                </a:lnTo>
                <a:cubicBezTo>
                  <a:pt x="1380226" y="256368"/>
                  <a:pt x="1306284" y="330311"/>
                  <a:pt x="1215071" y="330311"/>
                </a:cubicBezTo>
                <a:lnTo>
                  <a:pt x="165155" y="330311"/>
                </a:lnTo>
                <a:cubicBezTo>
                  <a:pt x="74004" y="330311"/>
                  <a:pt x="0" y="256307"/>
                  <a:pt x="0" y="165155"/>
                </a:cubicBezTo>
                <a:lnTo>
                  <a:pt x="0" y="165155"/>
                </a:lnTo>
                <a:cubicBezTo>
                  <a:pt x="0" y="74004"/>
                  <a:pt x="74004" y="0"/>
                  <a:pt x="165155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80" name="Shape 78"/>
          <p:cNvSpPr/>
          <p:nvPr/>
        </p:nvSpPr>
        <p:spPr>
          <a:xfrm>
            <a:off x="7627251" y="7054491"/>
            <a:ext cx="141562" cy="188749"/>
          </a:xfrm>
          <a:custGeom>
            <a:avLst/>
            <a:gdLst/>
            <a:ahLst/>
            <a:cxnLst/>
            <a:rect l="l" t="t" r="r" b="b"/>
            <a:pathLst>
              <a:path w="141562" h="188749">
                <a:moveTo>
                  <a:pt x="0" y="23594"/>
                </a:moveTo>
                <a:cubicBezTo>
                  <a:pt x="0" y="10580"/>
                  <a:pt x="10580" y="0"/>
                  <a:pt x="23594" y="0"/>
                </a:cubicBezTo>
                <a:lnTo>
                  <a:pt x="78707" y="0"/>
                </a:lnTo>
                <a:cubicBezTo>
                  <a:pt x="84974" y="0"/>
                  <a:pt x="90983" y="2470"/>
                  <a:pt x="95407" y="6894"/>
                </a:cubicBezTo>
                <a:lnTo>
                  <a:pt x="134668" y="46192"/>
                </a:lnTo>
                <a:cubicBezTo>
                  <a:pt x="139092" y="50616"/>
                  <a:pt x="141562" y="56625"/>
                  <a:pt x="141562" y="62892"/>
                </a:cubicBezTo>
                <a:lnTo>
                  <a:pt x="141562" y="165155"/>
                </a:lnTo>
                <a:cubicBezTo>
                  <a:pt x="141562" y="178169"/>
                  <a:pt x="130981" y="188749"/>
                  <a:pt x="117968" y="188749"/>
                </a:cubicBezTo>
                <a:lnTo>
                  <a:pt x="23594" y="188749"/>
                </a:lnTo>
                <a:cubicBezTo>
                  <a:pt x="10580" y="188749"/>
                  <a:pt x="0" y="178169"/>
                  <a:pt x="0" y="165155"/>
                </a:cubicBezTo>
                <a:lnTo>
                  <a:pt x="0" y="23594"/>
                </a:lnTo>
                <a:close/>
                <a:moveTo>
                  <a:pt x="76679" y="21566"/>
                </a:moveTo>
                <a:lnTo>
                  <a:pt x="76679" y="56035"/>
                </a:lnTo>
                <a:cubicBezTo>
                  <a:pt x="76679" y="60938"/>
                  <a:pt x="80624" y="64882"/>
                  <a:pt x="85527" y="64882"/>
                </a:cubicBezTo>
                <a:lnTo>
                  <a:pt x="119996" y="64882"/>
                </a:lnTo>
                <a:lnTo>
                  <a:pt x="76679" y="21566"/>
                </a:lnTo>
                <a:close/>
                <a:moveTo>
                  <a:pt x="44238" y="94374"/>
                </a:moveTo>
                <a:cubicBezTo>
                  <a:pt x="39335" y="94374"/>
                  <a:pt x="35390" y="98319"/>
                  <a:pt x="35390" y="103222"/>
                </a:cubicBezTo>
                <a:cubicBezTo>
                  <a:pt x="35390" y="108125"/>
                  <a:pt x="39335" y="112070"/>
                  <a:pt x="44238" y="112070"/>
                </a:cubicBezTo>
                <a:lnTo>
                  <a:pt x="97324" y="112070"/>
                </a:lnTo>
                <a:cubicBezTo>
                  <a:pt x="102227" y="112070"/>
                  <a:pt x="106171" y="108125"/>
                  <a:pt x="106171" y="103222"/>
                </a:cubicBezTo>
                <a:cubicBezTo>
                  <a:pt x="106171" y="98319"/>
                  <a:pt x="102227" y="94374"/>
                  <a:pt x="97324" y="94374"/>
                </a:cubicBezTo>
                <a:lnTo>
                  <a:pt x="44238" y="94374"/>
                </a:lnTo>
                <a:close/>
                <a:moveTo>
                  <a:pt x="44238" y="129765"/>
                </a:moveTo>
                <a:cubicBezTo>
                  <a:pt x="39335" y="129765"/>
                  <a:pt x="35390" y="133709"/>
                  <a:pt x="35390" y="138612"/>
                </a:cubicBezTo>
                <a:cubicBezTo>
                  <a:pt x="35390" y="143516"/>
                  <a:pt x="39335" y="147460"/>
                  <a:pt x="44238" y="147460"/>
                </a:cubicBezTo>
                <a:lnTo>
                  <a:pt x="97324" y="147460"/>
                </a:lnTo>
                <a:cubicBezTo>
                  <a:pt x="102227" y="147460"/>
                  <a:pt x="106171" y="143516"/>
                  <a:pt x="106171" y="138612"/>
                </a:cubicBezTo>
                <a:cubicBezTo>
                  <a:pt x="106171" y="133709"/>
                  <a:pt x="102227" y="129765"/>
                  <a:pt x="97324" y="129765"/>
                </a:cubicBezTo>
                <a:lnTo>
                  <a:pt x="44238" y="129765"/>
                </a:ln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81" name="Text 79"/>
          <p:cNvSpPr/>
          <p:nvPr/>
        </p:nvSpPr>
        <p:spPr>
          <a:xfrm>
            <a:off x="7869085" y="7030897"/>
            <a:ext cx="849370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日志 (Log)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5827377" y="7408395"/>
            <a:ext cx="4600755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独立实体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10750332" y="6830351"/>
            <a:ext cx="4824894" cy="1627959"/>
          </a:xfrm>
          <a:custGeom>
            <a:avLst/>
            <a:gdLst/>
            <a:ahLst/>
            <a:cxnLst/>
            <a:rect l="l" t="t" r="r" b="b"/>
            <a:pathLst>
              <a:path w="4824894" h="1627959">
                <a:moveTo>
                  <a:pt x="94373" y="0"/>
                </a:moveTo>
                <a:lnTo>
                  <a:pt x="4730521" y="0"/>
                </a:lnTo>
                <a:cubicBezTo>
                  <a:pt x="4782642" y="0"/>
                  <a:pt x="4824894" y="42252"/>
                  <a:pt x="4824894" y="94373"/>
                </a:cubicBezTo>
                <a:lnTo>
                  <a:pt x="4824894" y="1533587"/>
                </a:lnTo>
                <a:cubicBezTo>
                  <a:pt x="4824894" y="1585707"/>
                  <a:pt x="4782642" y="1627959"/>
                  <a:pt x="4730521" y="1627959"/>
                </a:cubicBezTo>
                <a:lnTo>
                  <a:pt x="94373" y="1627959"/>
                </a:lnTo>
                <a:cubicBezTo>
                  <a:pt x="42252" y="1627959"/>
                  <a:pt x="0" y="1585707"/>
                  <a:pt x="0" y="1533587"/>
                </a:cubicBezTo>
                <a:lnTo>
                  <a:pt x="0" y="94373"/>
                </a:lnTo>
                <a:cubicBezTo>
                  <a:pt x="0" y="42287"/>
                  <a:pt x="42287" y="0"/>
                  <a:pt x="9437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 w="25400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84" name="Shape 82"/>
          <p:cNvSpPr/>
          <p:nvPr/>
        </p:nvSpPr>
        <p:spPr>
          <a:xfrm>
            <a:off x="13002417" y="7015172"/>
            <a:ext cx="318514" cy="283123"/>
          </a:xfrm>
          <a:custGeom>
            <a:avLst/>
            <a:gdLst/>
            <a:ahLst/>
            <a:cxnLst/>
            <a:rect l="l" t="t" r="r" b="b"/>
            <a:pathLst>
              <a:path w="318514" h="283123">
                <a:moveTo>
                  <a:pt x="231973" y="53086"/>
                </a:moveTo>
                <a:cubicBezTo>
                  <a:pt x="222794" y="53086"/>
                  <a:pt x="213891" y="55574"/>
                  <a:pt x="206094" y="60108"/>
                </a:cubicBezTo>
                <a:cubicBezTo>
                  <a:pt x="197357" y="51261"/>
                  <a:pt x="187182" y="43851"/>
                  <a:pt x="175957" y="38266"/>
                </a:cubicBezTo>
                <a:cubicBezTo>
                  <a:pt x="191551" y="24994"/>
                  <a:pt x="211402" y="17695"/>
                  <a:pt x="231973" y="17695"/>
                </a:cubicBezTo>
                <a:cubicBezTo>
                  <a:pt x="279750" y="17695"/>
                  <a:pt x="318514" y="56403"/>
                  <a:pt x="318514" y="104236"/>
                </a:cubicBezTo>
                <a:cubicBezTo>
                  <a:pt x="318514" y="127184"/>
                  <a:pt x="309390" y="149193"/>
                  <a:pt x="293188" y="165395"/>
                </a:cubicBezTo>
                <a:lnTo>
                  <a:pt x="253871" y="204711"/>
                </a:lnTo>
                <a:cubicBezTo>
                  <a:pt x="237669" y="220914"/>
                  <a:pt x="215660" y="230038"/>
                  <a:pt x="192712" y="230038"/>
                </a:cubicBezTo>
                <a:cubicBezTo>
                  <a:pt x="144935" y="230038"/>
                  <a:pt x="106171" y="191329"/>
                  <a:pt x="106171" y="143497"/>
                </a:cubicBezTo>
                <a:cubicBezTo>
                  <a:pt x="106171" y="142668"/>
                  <a:pt x="106171" y="141838"/>
                  <a:pt x="106227" y="141009"/>
                </a:cubicBezTo>
                <a:cubicBezTo>
                  <a:pt x="106503" y="131221"/>
                  <a:pt x="114632" y="123535"/>
                  <a:pt x="124419" y="123811"/>
                </a:cubicBezTo>
                <a:cubicBezTo>
                  <a:pt x="134207" y="124088"/>
                  <a:pt x="141893" y="132216"/>
                  <a:pt x="141617" y="142004"/>
                </a:cubicBezTo>
                <a:cubicBezTo>
                  <a:pt x="141617" y="142502"/>
                  <a:pt x="141617" y="142999"/>
                  <a:pt x="141617" y="143442"/>
                </a:cubicBezTo>
                <a:cubicBezTo>
                  <a:pt x="141617" y="171699"/>
                  <a:pt x="164510" y="194592"/>
                  <a:pt x="192767" y="194592"/>
                </a:cubicBezTo>
                <a:cubicBezTo>
                  <a:pt x="206315" y="194592"/>
                  <a:pt x="219310" y="189228"/>
                  <a:pt x="228932" y="179606"/>
                </a:cubicBezTo>
                <a:lnTo>
                  <a:pt x="268248" y="140290"/>
                </a:lnTo>
                <a:cubicBezTo>
                  <a:pt x="277815" y="130723"/>
                  <a:pt x="283234" y="117673"/>
                  <a:pt x="283234" y="104125"/>
                </a:cubicBezTo>
                <a:cubicBezTo>
                  <a:pt x="283234" y="75868"/>
                  <a:pt x="260341" y="52975"/>
                  <a:pt x="232084" y="52975"/>
                </a:cubicBezTo>
                <a:close/>
                <a:moveTo>
                  <a:pt x="152179" y="95831"/>
                </a:moveTo>
                <a:cubicBezTo>
                  <a:pt x="151128" y="95388"/>
                  <a:pt x="150078" y="94780"/>
                  <a:pt x="149137" y="94116"/>
                </a:cubicBezTo>
                <a:cubicBezTo>
                  <a:pt x="142170" y="90522"/>
                  <a:pt x="134207" y="88476"/>
                  <a:pt x="125857" y="88476"/>
                </a:cubicBezTo>
                <a:cubicBezTo>
                  <a:pt x="112309" y="88476"/>
                  <a:pt x="99314" y="93840"/>
                  <a:pt x="89693" y="103462"/>
                </a:cubicBezTo>
                <a:lnTo>
                  <a:pt x="50376" y="142778"/>
                </a:lnTo>
                <a:cubicBezTo>
                  <a:pt x="40810" y="152345"/>
                  <a:pt x="35390" y="165395"/>
                  <a:pt x="35390" y="178943"/>
                </a:cubicBezTo>
                <a:cubicBezTo>
                  <a:pt x="35390" y="207200"/>
                  <a:pt x="58284" y="230093"/>
                  <a:pt x="86541" y="230093"/>
                </a:cubicBezTo>
                <a:cubicBezTo>
                  <a:pt x="95665" y="230093"/>
                  <a:pt x="104568" y="227660"/>
                  <a:pt x="112365" y="223126"/>
                </a:cubicBezTo>
                <a:cubicBezTo>
                  <a:pt x="121102" y="231973"/>
                  <a:pt x="131276" y="239383"/>
                  <a:pt x="142557" y="244968"/>
                </a:cubicBezTo>
                <a:cubicBezTo>
                  <a:pt x="126963" y="258184"/>
                  <a:pt x="107167" y="265539"/>
                  <a:pt x="86541" y="265539"/>
                </a:cubicBezTo>
                <a:cubicBezTo>
                  <a:pt x="38764" y="265539"/>
                  <a:pt x="0" y="226830"/>
                  <a:pt x="0" y="178998"/>
                </a:cubicBezTo>
                <a:cubicBezTo>
                  <a:pt x="0" y="156050"/>
                  <a:pt x="9124" y="134041"/>
                  <a:pt x="25326" y="117839"/>
                </a:cubicBezTo>
                <a:lnTo>
                  <a:pt x="64643" y="78522"/>
                </a:lnTo>
                <a:cubicBezTo>
                  <a:pt x="80845" y="62320"/>
                  <a:pt x="102853" y="53196"/>
                  <a:pt x="125802" y="53196"/>
                </a:cubicBezTo>
                <a:cubicBezTo>
                  <a:pt x="173690" y="53196"/>
                  <a:pt x="212343" y="92236"/>
                  <a:pt x="212343" y="139958"/>
                </a:cubicBezTo>
                <a:cubicBezTo>
                  <a:pt x="212343" y="140677"/>
                  <a:pt x="212343" y="141396"/>
                  <a:pt x="212343" y="142115"/>
                </a:cubicBezTo>
                <a:cubicBezTo>
                  <a:pt x="212121" y="151902"/>
                  <a:pt x="203993" y="159589"/>
                  <a:pt x="194205" y="159367"/>
                </a:cubicBezTo>
                <a:cubicBezTo>
                  <a:pt x="184417" y="159146"/>
                  <a:pt x="176731" y="151018"/>
                  <a:pt x="176952" y="141230"/>
                </a:cubicBezTo>
                <a:cubicBezTo>
                  <a:pt x="176952" y="140788"/>
                  <a:pt x="176952" y="140400"/>
                  <a:pt x="176952" y="139958"/>
                </a:cubicBezTo>
                <a:cubicBezTo>
                  <a:pt x="176952" y="121323"/>
                  <a:pt x="166999" y="104955"/>
                  <a:pt x="152179" y="9594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85" name="Text 83"/>
          <p:cNvSpPr/>
          <p:nvPr/>
        </p:nvSpPr>
        <p:spPr>
          <a:xfrm>
            <a:off x="12636716" y="7455582"/>
            <a:ext cx="1049916" cy="23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关系总结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12642614" y="7738705"/>
            <a:ext cx="1038119" cy="5662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1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用户↔文件: 1:N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111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文件↔分享: 1:N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111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用户↔日志: 1:N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84667" y="0"/>
                </a:moveTo>
                <a:lnTo>
                  <a:pt x="254000" y="0"/>
                </a:lnTo>
                <a:cubicBezTo>
                  <a:pt x="300760" y="0"/>
                  <a:pt x="338667" y="37907"/>
                  <a:pt x="338667" y="84667"/>
                </a:cubicBezTo>
                <a:lnTo>
                  <a:pt x="338667" y="254000"/>
                </a:lnTo>
                <a:cubicBezTo>
                  <a:pt x="338667" y="300760"/>
                  <a:pt x="300760" y="338667"/>
                  <a:pt x="254000" y="338667"/>
                </a:cubicBezTo>
                <a:lnTo>
                  <a:pt x="84667" y="338667"/>
                </a:lnTo>
                <a:cubicBezTo>
                  <a:pt x="37907" y="338667"/>
                  <a:pt x="0" y="300760"/>
                  <a:pt x="0" y="254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30490" y="518583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74083" y="46302"/>
                </a:moveTo>
                <a:lnTo>
                  <a:pt x="74083" y="74083"/>
                </a:lnTo>
                <a:lnTo>
                  <a:pt x="111125" y="74083"/>
                </a:lnTo>
                <a:lnTo>
                  <a:pt x="111125" y="46302"/>
                </a:lnTo>
                <a:lnTo>
                  <a:pt x="74083" y="46302"/>
                </a:lnTo>
                <a:close/>
                <a:moveTo>
                  <a:pt x="55562" y="46302"/>
                </a:moveTo>
                <a:lnTo>
                  <a:pt x="18521" y="46302"/>
                </a:lnTo>
                <a:lnTo>
                  <a:pt x="18521" y="74083"/>
                </a:lnTo>
                <a:lnTo>
                  <a:pt x="55562" y="74083"/>
                </a:lnTo>
                <a:lnTo>
                  <a:pt x="55562" y="46302"/>
                </a:lnTo>
                <a:close/>
                <a:moveTo>
                  <a:pt x="0" y="92604"/>
                </a:moveTo>
                <a:lnTo>
                  <a:pt x="0" y="27781"/>
                </a:lnTo>
                <a:cubicBezTo>
                  <a:pt x="0" y="17566"/>
                  <a:pt x="8305" y="9260"/>
                  <a:pt x="18521" y="9260"/>
                </a:cubicBezTo>
                <a:lnTo>
                  <a:pt x="111125" y="9260"/>
                </a:lnTo>
                <a:cubicBezTo>
                  <a:pt x="121340" y="9260"/>
                  <a:pt x="129646" y="17566"/>
                  <a:pt x="129646" y="27781"/>
                </a:cubicBezTo>
                <a:lnTo>
                  <a:pt x="129646" y="120385"/>
                </a:lnTo>
                <a:cubicBezTo>
                  <a:pt x="129646" y="130601"/>
                  <a:pt x="121340" y="138906"/>
                  <a:pt x="111125" y="138906"/>
                </a:cubicBezTo>
                <a:lnTo>
                  <a:pt x="18521" y="138906"/>
                </a:lnTo>
                <a:cubicBezTo>
                  <a:pt x="8305" y="138906"/>
                  <a:pt x="0" y="130601"/>
                  <a:pt x="0" y="120385"/>
                </a:cubicBezTo>
                <a:lnTo>
                  <a:pt x="0" y="92604"/>
                </a:lnTo>
                <a:close/>
                <a:moveTo>
                  <a:pt x="111125" y="92604"/>
                </a:moveTo>
                <a:lnTo>
                  <a:pt x="74083" y="92604"/>
                </a:lnTo>
                <a:lnTo>
                  <a:pt x="74083" y="120385"/>
                </a:lnTo>
                <a:lnTo>
                  <a:pt x="111125" y="120385"/>
                </a:lnTo>
                <a:lnTo>
                  <a:pt x="111125" y="92604"/>
                </a:lnTo>
                <a:close/>
                <a:moveTo>
                  <a:pt x="55562" y="120385"/>
                </a:moveTo>
                <a:lnTo>
                  <a:pt x="55562" y="92604"/>
                </a:lnTo>
                <a:lnTo>
                  <a:pt x="18521" y="92604"/>
                </a:lnTo>
                <a:lnTo>
                  <a:pt x="18521" y="120385"/>
                </a:lnTo>
                <a:lnTo>
                  <a:pt x="55562" y="120385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889000" y="486833"/>
            <a:ext cx="1386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spc="58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LOGICAL DESIGN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846667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逻辑结构设计:关系模式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6861" y="1442861"/>
            <a:ext cx="5012972" cy="4885972"/>
          </a:xfrm>
          <a:custGeom>
            <a:avLst/>
            <a:gdLst/>
            <a:ahLst/>
            <a:cxnLst/>
            <a:rect l="l" t="t" r="r" b="b"/>
            <a:pathLst>
              <a:path w="5012972" h="4885972">
                <a:moveTo>
                  <a:pt x="126986" y="0"/>
                </a:moveTo>
                <a:lnTo>
                  <a:pt x="4885986" y="0"/>
                </a:lnTo>
                <a:cubicBezTo>
                  <a:pt x="4956118" y="0"/>
                  <a:pt x="5012972" y="56854"/>
                  <a:pt x="5012972" y="126986"/>
                </a:cubicBezTo>
                <a:lnTo>
                  <a:pt x="5012972" y="4758986"/>
                </a:lnTo>
                <a:cubicBezTo>
                  <a:pt x="5012972" y="4829118"/>
                  <a:pt x="4956118" y="4885972"/>
                  <a:pt x="4885986" y="4885972"/>
                </a:cubicBezTo>
                <a:lnTo>
                  <a:pt x="126986" y="4885972"/>
                </a:lnTo>
                <a:cubicBezTo>
                  <a:pt x="56854" y="4885972"/>
                  <a:pt x="0" y="4829118"/>
                  <a:pt x="0" y="475898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99722" y="1658049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30691" y="177446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150056" y="1615715"/>
            <a:ext cx="1344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(用户表)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50056" y="1912049"/>
            <a:ext cx="1322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满足第三范式(3NF)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9722" y="2250715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84389" y="2335382"/>
            <a:ext cx="423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663722" y="2356549"/>
            <a:ext cx="58208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9722" y="2716382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84389" y="2801049"/>
            <a:ext cx="1005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UQ</a:t>
            </a:r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username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875389" y="2822215"/>
            <a:ext cx="37041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9722" y="3182049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84389" y="3266715"/>
            <a:ext cx="1121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password_hash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875389" y="3287882"/>
            <a:ext cx="37041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99722" y="3647715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84389" y="3732382"/>
            <a:ext cx="3386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875389" y="3753549"/>
            <a:ext cx="37041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9722" y="4113382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84389" y="4198049"/>
            <a:ext cx="793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created_at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57889" y="4219215"/>
            <a:ext cx="68791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DATETIME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03250" y="4624910"/>
            <a:ext cx="4663722" cy="599722"/>
          </a:xfrm>
          <a:custGeom>
            <a:avLst/>
            <a:gdLst/>
            <a:ahLst/>
            <a:cxnLst/>
            <a:rect l="l" t="t" r="r" b="b"/>
            <a:pathLst>
              <a:path w="4663722" h="599722">
                <a:moveTo>
                  <a:pt x="84669" y="0"/>
                </a:moveTo>
                <a:lnTo>
                  <a:pt x="4579053" y="0"/>
                </a:lnTo>
                <a:cubicBezTo>
                  <a:pt x="4625815" y="0"/>
                  <a:pt x="4663722" y="37908"/>
                  <a:pt x="4663722" y="84669"/>
                </a:cubicBezTo>
                <a:lnTo>
                  <a:pt x="4663722" y="515053"/>
                </a:lnTo>
                <a:cubicBezTo>
                  <a:pt x="4663722" y="561815"/>
                  <a:pt x="4625815" y="599722"/>
                  <a:pt x="4579053" y="599722"/>
                </a:cubicBezTo>
                <a:lnTo>
                  <a:pt x="84669" y="599722"/>
                </a:lnTo>
                <a:cubicBezTo>
                  <a:pt x="37939" y="599722"/>
                  <a:pt x="0" y="561783"/>
                  <a:pt x="0" y="515053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4FB99F">
              <a:alpha val="10196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91444" y="4713108"/>
            <a:ext cx="45508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范式验证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1444" y="4924774"/>
            <a:ext cx="4561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所有非主属性完全依赖于主键，无传递依赖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619750" y="1442861"/>
            <a:ext cx="5012972" cy="4885972"/>
          </a:xfrm>
          <a:custGeom>
            <a:avLst/>
            <a:gdLst/>
            <a:ahLst/>
            <a:cxnLst/>
            <a:rect l="l" t="t" r="r" b="b"/>
            <a:pathLst>
              <a:path w="5012972" h="4885972">
                <a:moveTo>
                  <a:pt x="126986" y="0"/>
                </a:moveTo>
                <a:lnTo>
                  <a:pt x="4885986" y="0"/>
                </a:lnTo>
                <a:cubicBezTo>
                  <a:pt x="4956118" y="0"/>
                  <a:pt x="5012972" y="56854"/>
                  <a:pt x="5012972" y="126986"/>
                </a:cubicBezTo>
                <a:lnTo>
                  <a:pt x="5012972" y="4758986"/>
                </a:lnTo>
                <a:cubicBezTo>
                  <a:pt x="5012972" y="4829118"/>
                  <a:pt x="4956118" y="4885972"/>
                  <a:pt x="4885986" y="4885972"/>
                </a:cubicBezTo>
                <a:lnTo>
                  <a:pt x="126986" y="4885972"/>
                </a:lnTo>
                <a:cubicBezTo>
                  <a:pt x="56854" y="4885972"/>
                  <a:pt x="0" y="4829118"/>
                  <a:pt x="0" y="475898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792612" y="1658049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5935487" y="177446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63438"/>
                </a:lnTo>
                <a:cubicBezTo>
                  <a:pt x="142875" y="57113"/>
                  <a:pt x="140382" y="51048"/>
                  <a:pt x="135917" y="46583"/>
                </a:cubicBezTo>
                <a:lnTo>
                  <a:pt x="96255" y="6958"/>
                </a:lnTo>
                <a:cubicBezTo>
                  <a:pt x="91790" y="2493"/>
                  <a:pt x="85762" y="0"/>
                  <a:pt x="79437" y="0"/>
                </a:cubicBezTo>
                <a:lnTo>
                  <a:pt x="23812" y="0"/>
                </a:lnTo>
                <a:close/>
                <a:moveTo>
                  <a:pt x="121109" y="65484"/>
                </a:moveTo>
                <a:lnTo>
                  <a:pt x="86320" y="65484"/>
                </a:lnTo>
                <a:cubicBezTo>
                  <a:pt x="81372" y="65484"/>
                  <a:pt x="77391" y="61503"/>
                  <a:pt x="77391" y="56555"/>
                </a:cubicBezTo>
                <a:lnTo>
                  <a:pt x="77391" y="21766"/>
                </a:lnTo>
                <a:lnTo>
                  <a:pt x="121109" y="65484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2" name="Text 30"/>
          <p:cNvSpPr/>
          <p:nvPr/>
        </p:nvSpPr>
        <p:spPr>
          <a:xfrm>
            <a:off x="6342945" y="1615715"/>
            <a:ext cx="1619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Files (文件索引表)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42945" y="1912049"/>
            <a:ext cx="1598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核心表 | 满足3NF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792612" y="2250715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877278" y="2335382"/>
            <a:ext cx="423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id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856612" y="2356549"/>
            <a:ext cx="58208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792612" y="2716382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5877278" y="2801049"/>
            <a:ext cx="783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user_id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856612" y="2822215"/>
            <a:ext cx="58208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792612" y="3182049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877278" y="3266715"/>
            <a:ext cx="656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filename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068278" y="3287882"/>
            <a:ext cx="37041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792612" y="3647715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5877278" y="3732382"/>
            <a:ext cx="8890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storage_key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068278" y="3753549"/>
            <a:ext cx="37041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792612" y="4113382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5877278" y="4198049"/>
            <a:ext cx="3386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856612" y="4219215"/>
            <a:ext cx="58208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792612" y="4579049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5877278" y="4663715"/>
            <a:ext cx="4762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856612" y="4684882"/>
            <a:ext cx="58208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792612" y="5044715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5877278" y="5129382"/>
            <a:ext cx="793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created_at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9750778" y="5150549"/>
            <a:ext cx="68791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DATETIME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796139" y="5556243"/>
            <a:ext cx="4663722" cy="599722"/>
          </a:xfrm>
          <a:custGeom>
            <a:avLst/>
            <a:gdLst/>
            <a:ahLst/>
            <a:cxnLst/>
            <a:rect l="l" t="t" r="r" b="b"/>
            <a:pathLst>
              <a:path w="4663722" h="599722">
                <a:moveTo>
                  <a:pt x="84669" y="0"/>
                </a:moveTo>
                <a:lnTo>
                  <a:pt x="4579053" y="0"/>
                </a:lnTo>
                <a:cubicBezTo>
                  <a:pt x="4625815" y="0"/>
                  <a:pt x="4663722" y="37908"/>
                  <a:pt x="4663722" y="84669"/>
                </a:cubicBezTo>
                <a:lnTo>
                  <a:pt x="4663722" y="515053"/>
                </a:lnTo>
                <a:cubicBezTo>
                  <a:pt x="4663722" y="561815"/>
                  <a:pt x="4625815" y="599722"/>
                  <a:pt x="4579053" y="599722"/>
                </a:cubicBezTo>
                <a:lnTo>
                  <a:pt x="84669" y="599722"/>
                </a:lnTo>
                <a:cubicBezTo>
                  <a:pt x="37939" y="599722"/>
                  <a:pt x="0" y="561783"/>
                  <a:pt x="0" y="515053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4FB99F">
              <a:alpha val="10196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5884333" y="5644441"/>
            <a:ext cx="45508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存算分离核心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884333" y="5856108"/>
            <a:ext cx="4561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storage_key关联R2物理文件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812639" y="1442861"/>
            <a:ext cx="5012972" cy="4885972"/>
          </a:xfrm>
          <a:custGeom>
            <a:avLst/>
            <a:gdLst/>
            <a:ahLst/>
            <a:cxnLst/>
            <a:rect l="l" t="t" r="r" b="b"/>
            <a:pathLst>
              <a:path w="5012972" h="4885972">
                <a:moveTo>
                  <a:pt x="126986" y="0"/>
                </a:moveTo>
                <a:lnTo>
                  <a:pt x="4885986" y="0"/>
                </a:lnTo>
                <a:cubicBezTo>
                  <a:pt x="4956118" y="0"/>
                  <a:pt x="5012972" y="56854"/>
                  <a:pt x="5012972" y="126986"/>
                </a:cubicBezTo>
                <a:lnTo>
                  <a:pt x="5012972" y="4758986"/>
                </a:lnTo>
                <a:cubicBezTo>
                  <a:pt x="5012972" y="4829118"/>
                  <a:pt x="4956118" y="4885972"/>
                  <a:pt x="4885986" y="4885972"/>
                </a:cubicBezTo>
                <a:lnTo>
                  <a:pt x="126986" y="4885972"/>
                </a:lnTo>
                <a:cubicBezTo>
                  <a:pt x="56854" y="4885972"/>
                  <a:pt x="0" y="4829118"/>
                  <a:pt x="0" y="475898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10985500" y="1658049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11104563" y="177446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2875" y="71438"/>
                </a:moveTo>
                <a:cubicBezTo>
                  <a:pt x="162595" y="71438"/>
                  <a:pt x="178594" y="55438"/>
                  <a:pt x="178594" y="35719"/>
                </a:cubicBezTo>
                <a:cubicBezTo>
                  <a:pt x="178594" y="15999"/>
                  <a:pt x="162595" y="0"/>
                  <a:pt x="142875" y="0"/>
                </a:cubicBezTo>
                <a:cubicBezTo>
                  <a:pt x="123155" y="0"/>
                  <a:pt x="107156" y="15999"/>
                  <a:pt x="107156" y="35719"/>
                </a:cubicBezTo>
                <a:cubicBezTo>
                  <a:pt x="107156" y="37728"/>
                  <a:pt x="107342" y="39737"/>
                  <a:pt x="107640" y="41672"/>
                </a:cubicBezTo>
                <a:lnTo>
                  <a:pt x="59382" y="68498"/>
                </a:lnTo>
                <a:cubicBezTo>
                  <a:pt x="53094" y="62917"/>
                  <a:pt x="44797" y="59531"/>
                  <a:pt x="35719" y="59531"/>
                </a:cubicBezTo>
                <a:cubicBezTo>
                  <a:pt x="15999" y="59531"/>
                  <a:pt x="0" y="75530"/>
                  <a:pt x="0" y="95250"/>
                </a:cubicBezTo>
                <a:cubicBezTo>
                  <a:pt x="0" y="114970"/>
                  <a:pt x="15999" y="130969"/>
                  <a:pt x="35719" y="130969"/>
                </a:cubicBezTo>
                <a:cubicBezTo>
                  <a:pt x="44797" y="130969"/>
                  <a:pt x="53057" y="127583"/>
                  <a:pt x="59382" y="122002"/>
                </a:cubicBezTo>
                <a:lnTo>
                  <a:pt x="107640" y="148828"/>
                </a:lnTo>
                <a:cubicBezTo>
                  <a:pt x="107305" y="150763"/>
                  <a:pt x="107156" y="152735"/>
                  <a:pt x="107156" y="154781"/>
                </a:cubicBezTo>
                <a:cubicBezTo>
                  <a:pt x="107156" y="174501"/>
                  <a:pt x="123155" y="190500"/>
                  <a:pt x="142875" y="190500"/>
                </a:cubicBezTo>
                <a:cubicBezTo>
                  <a:pt x="162595" y="190500"/>
                  <a:pt x="178594" y="174501"/>
                  <a:pt x="178594" y="154781"/>
                </a:cubicBezTo>
                <a:cubicBezTo>
                  <a:pt x="178594" y="135062"/>
                  <a:pt x="162595" y="119063"/>
                  <a:pt x="142875" y="119063"/>
                </a:cubicBezTo>
                <a:cubicBezTo>
                  <a:pt x="133796" y="119063"/>
                  <a:pt x="125537" y="122448"/>
                  <a:pt x="119211" y="128029"/>
                </a:cubicBezTo>
                <a:lnTo>
                  <a:pt x="70954" y="101203"/>
                </a:lnTo>
                <a:cubicBezTo>
                  <a:pt x="71289" y="99268"/>
                  <a:pt x="71438" y="97296"/>
                  <a:pt x="71438" y="95250"/>
                </a:cubicBezTo>
                <a:cubicBezTo>
                  <a:pt x="71438" y="93204"/>
                  <a:pt x="71251" y="91232"/>
                  <a:pt x="70954" y="89297"/>
                </a:cubicBezTo>
                <a:lnTo>
                  <a:pt x="119211" y="62471"/>
                </a:lnTo>
                <a:cubicBezTo>
                  <a:pt x="125499" y="68052"/>
                  <a:pt x="133796" y="71438"/>
                  <a:pt x="142875" y="71438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61" name="Text 59"/>
          <p:cNvSpPr/>
          <p:nvPr/>
        </p:nvSpPr>
        <p:spPr>
          <a:xfrm>
            <a:off x="11535833" y="1615715"/>
            <a:ext cx="14287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Shares (分享表)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535833" y="1912049"/>
            <a:ext cx="140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满足第三范式(3NF)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0985500" y="2250715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11070167" y="2335382"/>
            <a:ext cx="423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id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5049500" y="2356549"/>
            <a:ext cx="58208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10985500" y="2716382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11070167" y="2801049"/>
            <a:ext cx="69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file_id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5049500" y="2822215"/>
            <a:ext cx="58208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10985500" y="3182049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11070167" y="3266715"/>
            <a:ext cx="412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5261167" y="3287882"/>
            <a:ext cx="37041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10985500" y="3647715"/>
            <a:ext cx="4667250" cy="381000"/>
          </a:xfrm>
          <a:custGeom>
            <a:avLst/>
            <a:gdLst/>
            <a:ahLst/>
            <a:cxnLst/>
            <a:rect l="l" t="t" r="r" b="b"/>
            <a:pathLst>
              <a:path w="4667250" h="381000">
                <a:moveTo>
                  <a:pt x="42333" y="0"/>
                </a:moveTo>
                <a:lnTo>
                  <a:pt x="4624917" y="0"/>
                </a:lnTo>
                <a:cubicBezTo>
                  <a:pt x="4648297" y="0"/>
                  <a:pt x="4667250" y="18953"/>
                  <a:pt x="4667250" y="42333"/>
                </a:cubicBezTo>
                <a:lnTo>
                  <a:pt x="4667250" y="338667"/>
                </a:lnTo>
                <a:cubicBezTo>
                  <a:pt x="4667250" y="362047"/>
                  <a:pt x="4648297" y="381000"/>
                  <a:pt x="4624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11070167" y="3732382"/>
            <a:ext cx="867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expire_time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4943667" y="3753549"/>
            <a:ext cx="68791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DATETIME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10989028" y="4159243"/>
            <a:ext cx="4663722" cy="599722"/>
          </a:xfrm>
          <a:custGeom>
            <a:avLst/>
            <a:gdLst/>
            <a:ahLst/>
            <a:cxnLst/>
            <a:rect l="l" t="t" r="r" b="b"/>
            <a:pathLst>
              <a:path w="4663722" h="599722">
                <a:moveTo>
                  <a:pt x="84669" y="0"/>
                </a:moveTo>
                <a:lnTo>
                  <a:pt x="4579053" y="0"/>
                </a:lnTo>
                <a:cubicBezTo>
                  <a:pt x="4625815" y="0"/>
                  <a:pt x="4663722" y="37908"/>
                  <a:pt x="4663722" y="84669"/>
                </a:cubicBezTo>
                <a:lnTo>
                  <a:pt x="4663722" y="515053"/>
                </a:lnTo>
                <a:cubicBezTo>
                  <a:pt x="4663722" y="561815"/>
                  <a:pt x="4625815" y="599722"/>
                  <a:pt x="4579053" y="599722"/>
                </a:cubicBezTo>
                <a:lnTo>
                  <a:pt x="84669" y="599722"/>
                </a:lnTo>
                <a:cubicBezTo>
                  <a:pt x="37939" y="599722"/>
                  <a:pt x="0" y="561783"/>
                  <a:pt x="0" y="515053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8A9199">
              <a:alpha val="10196"/>
            </a:srgbClr>
          </a:solidFill>
          <a:ln w="8467">
            <a:solidFill>
              <a:srgbClr val="8A9199">
                <a:alpha val="30196"/>
              </a:srgbClr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11077223" y="4247441"/>
            <a:ext cx="45508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范式验证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1077223" y="4459108"/>
            <a:ext cx="4561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无部分依赖和传递依赖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426861" y="6508743"/>
            <a:ext cx="7616472" cy="3309056"/>
          </a:xfrm>
          <a:custGeom>
            <a:avLst/>
            <a:gdLst/>
            <a:ahLst/>
            <a:cxnLst/>
            <a:rect l="l" t="t" r="r" b="b"/>
            <a:pathLst>
              <a:path w="7616472" h="3309056">
                <a:moveTo>
                  <a:pt x="127002" y="0"/>
                </a:moveTo>
                <a:lnTo>
                  <a:pt x="7489471" y="0"/>
                </a:lnTo>
                <a:cubicBezTo>
                  <a:pt x="7559612" y="0"/>
                  <a:pt x="7616472" y="56861"/>
                  <a:pt x="7616472" y="127002"/>
                </a:cubicBezTo>
                <a:lnTo>
                  <a:pt x="7616472" y="3182054"/>
                </a:lnTo>
                <a:cubicBezTo>
                  <a:pt x="7616472" y="3252195"/>
                  <a:pt x="7559612" y="3309056"/>
                  <a:pt x="7489471" y="3309056"/>
                </a:cubicBezTo>
                <a:lnTo>
                  <a:pt x="127002" y="3309056"/>
                </a:lnTo>
                <a:cubicBezTo>
                  <a:pt x="56861" y="3309056"/>
                  <a:pt x="0" y="3252195"/>
                  <a:pt x="0" y="3182054"/>
                </a:cubicBezTo>
                <a:lnTo>
                  <a:pt x="0" y="127002"/>
                </a:lnTo>
                <a:cubicBezTo>
                  <a:pt x="0" y="56907"/>
                  <a:pt x="56907" y="0"/>
                  <a:pt x="1270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79" name="Shape 77"/>
          <p:cNvSpPr/>
          <p:nvPr/>
        </p:nvSpPr>
        <p:spPr>
          <a:xfrm>
            <a:off x="599722" y="6681608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80" name="Shape 78"/>
          <p:cNvSpPr/>
          <p:nvPr/>
        </p:nvSpPr>
        <p:spPr>
          <a:xfrm>
            <a:off x="747889" y="6808608"/>
            <a:ext cx="127000" cy="169333"/>
          </a:xfrm>
          <a:custGeom>
            <a:avLst/>
            <a:gdLst/>
            <a:ahLst/>
            <a:cxnLst/>
            <a:rect l="l" t="t" r="r" b="b"/>
            <a:pathLst>
              <a:path w="127000" h="169333">
                <a:moveTo>
                  <a:pt x="82649" y="22093"/>
                </a:moveTo>
                <a:cubicBezTo>
                  <a:pt x="86089" y="17363"/>
                  <a:pt x="85030" y="10749"/>
                  <a:pt x="80301" y="7309"/>
                </a:cubicBezTo>
                <a:cubicBezTo>
                  <a:pt x="75572" y="3870"/>
                  <a:pt x="68957" y="4928"/>
                  <a:pt x="65517" y="9657"/>
                </a:cubicBezTo>
                <a:lnTo>
                  <a:pt x="30460" y="57845"/>
                </a:lnTo>
                <a:lnTo>
                  <a:pt x="18058" y="45442"/>
                </a:lnTo>
                <a:cubicBezTo>
                  <a:pt x="13924" y="41308"/>
                  <a:pt x="7210" y="41308"/>
                  <a:pt x="3076" y="45442"/>
                </a:cubicBezTo>
                <a:cubicBezTo>
                  <a:pt x="-1058" y="49576"/>
                  <a:pt x="-1058" y="56290"/>
                  <a:pt x="3076" y="60424"/>
                </a:cubicBezTo>
                <a:lnTo>
                  <a:pt x="24242" y="81591"/>
                </a:lnTo>
                <a:cubicBezTo>
                  <a:pt x="26425" y="83774"/>
                  <a:pt x="29468" y="84898"/>
                  <a:pt x="32544" y="84667"/>
                </a:cubicBezTo>
                <a:cubicBezTo>
                  <a:pt x="35620" y="84435"/>
                  <a:pt x="38464" y="82848"/>
                  <a:pt x="40283" y="80334"/>
                </a:cubicBezTo>
                <a:lnTo>
                  <a:pt x="82616" y="22126"/>
                </a:lnTo>
                <a:close/>
                <a:moveTo>
                  <a:pt x="124983" y="67072"/>
                </a:moveTo>
                <a:cubicBezTo>
                  <a:pt x="128422" y="62342"/>
                  <a:pt x="127364" y="55728"/>
                  <a:pt x="122634" y="52288"/>
                </a:cubicBezTo>
                <a:cubicBezTo>
                  <a:pt x="117905" y="48849"/>
                  <a:pt x="111290" y="49907"/>
                  <a:pt x="107851" y="54636"/>
                </a:cubicBezTo>
                <a:lnTo>
                  <a:pt x="51627" y="131928"/>
                </a:lnTo>
                <a:lnTo>
                  <a:pt x="28641" y="108942"/>
                </a:lnTo>
                <a:cubicBezTo>
                  <a:pt x="24507" y="104808"/>
                  <a:pt x="17793" y="104808"/>
                  <a:pt x="13659" y="108942"/>
                </a:cubicBezTo>
                <a:cubicBezTo>
                  <a:pt x="9525" y="113076"/>
                  <a:pt x="9525" y="119790"/>
                  <a:pt x="13659" y="123924"/>
                </a:cubicBezTo>
                <a:lnTo>
                  <a:pt x="45409" y="155674"/>
                </a:lnTo>
                <a:cubicBezTo>
                  <a:pt x="47592" y="157857"/>
                  <a:pt x="50635" y="158982"/>
                  <a:pt x="53710" y="158750"/>
                </a:cubicBezTo>
                <a:cubicBezTo>
                  <a:pt x="56786" y="158518"/>
                  <a:pt x="59630" y="156931"/>
                  <a:pt x="61449" y="154417"/>
                </a:cubicBezTo>
                <a:lnTo>
                  <a:pt x="124949" y="67105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81" name="Text 79"/>
          <p:cNvSpPr/>
          <p:nvPr/>
        </p:nvSpPr>
        <p:spPr>
          <a:xfrm>
            <a:off x="1150056" y="6745108"/>
            <a:ext cx="2328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第三范式(3NF)设计原则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620889" y="7231941"/>
            <a:ext cx="7249583" cy="719667"/>
          </a:xfrm>
          <a:custGeom>
            <a:avLst/>
            <a:gdLst/>
            <a:ahLst/>
            <a:cxnLst/>
            <a:rect l="l" t="t" r="r" b="b"/>
            <a:pathLst>
              <a:path w="7249583" h="719667">
                <a:moveTo>
                  <a:pt x="42333" y="0"/>
                </a:moveTo>
                <a:lnTo>
                  <a:pt x="7164915" y="0"/>
                </a:lnTo>
                <a:cubicBezTo>
                  <a:pt x="7211676" y="0"/>
                  <a:pt x="7249583" y="37908"/>
                  <a:pt x="7249583" y="84669"/>
                </a:cubicBezTo>
                <a:lnTo>
                  <a:pt x="7249583" y="634998"/>
                </a:lnTo>
                <a:cubicBezTo>
                  <a:pt x="7249583" y="681728"/>
                  <a:pt x="7211645" y="719667"/>
                  <a:pt x="7164915" y="719667"/>
                </a:cubicBezTo>
                <a:lnTo>
                  <a:pt x="42333" y="719667"/>
                </a:lnTo>
                <a:cubicBezTo>
                  <a:pt x="18953" y="719667"/>
                  <a:pt x="0" y="700713"/>
                  <a:pt x="0" y="67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83" name="Shape 81"/>
          <p:cNvSpPr/>
          <p:nvPr/>
        </p:nvSpPr>
        <p:spPr>
          <a:xfrm>
            <a:off x="620889" y="7231941"/>
            <a:ext cx="42333" cy="719667"/>
          </a:xfrm>
          <a:custGeom>
            <a:avLst/>
            <a:gdLst/>
            <a:ahLst/>
            <a:cxnLst/>
            <a:rect l="l" t="t" r="r" b="b"/>
            <a:pathLst>
              <a:path w="42333" h="719667">
                <a:moveTo>
                  <a:pt x="42333" y="0"/>
                </a:moveTo>
                <a:lnTo>
                  <a:pt x="42333" y="0"/>
                </a:lnTo>
                <a:lnTo>
                  <a:pt x="42333" y="719667"/>
                </a:lnTo>
                <a:lnTo>
                  <a:pt x="42333" y="719667"/>
                </a:lnTo>
                <a:cubicBezTo>
                  <a:pt x="18953" y="719667"/>
                  <a:pt x="0" y="700713"/>
                  <a:pt x="0" y="67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84" name="Text 82"/>
          <p:cNvSpPr/>
          <p:nvPr/>
        </p:nvSpPr>
        <p:spPr>
          <a:xfrm>
            <a:off x="769056" y="7358941"/>
            <a:ext cx="704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1NF: 原子性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769056" y="7612941"/>
            <a:ext cx="704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每个字段都是不可分割的原子值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620889" y="8078608"/>
            <a:ext cx="7249583" cy="719667"/>
          </a:xfrm>
          <a:custGeom>
            <a:avLst/>
            <a:gdLst/>
            <a:ahLst/>
            <a:cxnLst/>
            <a:rect l="l" t="t" r="r" b="b"/>
            <a:pathLst>
              <a:path w="7249583" h="719667">
                <a:moveTo>
                  <a:pt x="42333" y="0"/>
                </a:moveTo>
                <a:lnTo>
                  <a:pt x="7164915" y="0"/>
                </a:lnTo>
                <a:cubicBezTo>
                  <a:pt x="7211676" y="0"/>
                  <a:pt x="7249583" y="37908"/>
                  <a:pt x="7249583" y="84669"/>
                </a:cubicBezTo>
                <a:lnTo>
                  <a:pt x="7249583" y="634998"/>
                </a:lnTo>
                <a:cubicBezTo>
                  <a:pt x="7249583" y="681728"/>
                  <a:pt x="7211645" y="719667"/>
                  <a:pt x="7164915" y="719667"/>
                </a:cubicBezTo>
                <a:lnTo>
                  <a:pt x="42333" y="719667"/>
                </a:lnTo>
                <a:cubicBezTo>
                  <a:pt x="18953" y="719667"/>
                  <a:pt x="0" y="700713"/>
                  <a:pt x="0" y="67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87" name="Shape 85"/>
          <p:cNvSpPr/>
          <p:nvPr/>
        </p:nvSpPr>
        <p:spPr>
          <a:xfrm>
            <a:off x="620889" y="8078608"/>
            <a:ext cx="42333" cy="719667"/>
          </a:xfrm>
          <a:custGeom>
            <a:avLst/>
            <a:gdLst/>
            <a:ahLst/>
            <a:cxnLst/>
            <a:rect l="l" t="t" r="r" b="b"/>
            <a:pathLst>
              <a:path w="42333" h="719667">
                <a:moveTo>
                  <a:pt x="42333" y="0"/>
                </a:moveTo>
                <a:lnTo>
                  <a:pt x="42333" y="0"/>
                </a:lnTo>
                <a:lnTo>
                  <a:pt x="42333" y="719667"/>
                </a:lnTo>
                <a:lnTo>
                  <a:pt x="42333" y="719667"/>
                </a:lnTo>
                <a:cubicBezTo>
                  <a:pt x="18953" y="719667"/>
                  <a:pt x="0" y="700713"/>
                  <a:pt x="0" y="67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88" name="Text 86"/>
          <p:cNvSpPr/>
          <p:nvPr/>
        </p:nvSpPr>
        <p:spPr>
          <a:xfrm>
            <a:off x="769056" y="8205608"/>
            <a:ext cx="704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2NF: 完全依赖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769056" y="8459608"/>
            <a:ext cx="704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非主属性完全依赖于主键，无部分依赖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620889" y="8925274"/>
            <a:ext cx="7249583" cy="719667"/>
          </a:xfrm>
          <a:custGeom>
            <a:avLst/>
            <a:gdLst/>
            <a:ahLst/>
            <a:cxnLst/>
            <a:rect l="l" t="t" r="r" b="b"/>
            <a:pathLst>
              <a:path w="7249583" h="719667">
                <a:moveTo>
                  <a:pt x="42333" y="0"/>
                </a:moveTo>
                <a:lnTo>
                  <a:pt x="7164915" y="0"/>
                </a:lnTo>
                <a:cubicBezTo>
                  <a:pt x="7211676" y="0"/>
                  <a:pt x="7249583" y="37908"/>
                  <a:pt x="7249583" y="84669"/>
                </a:cubicBezTo>
                <a:lnTo>
                  <a:pt x="7249583" y="634998"/>
                </a:lnTo>
                <a:cubicBezTo>
                  <a:pt x="7249583" y="681728"/>
                  <a:pt x="7211645" y="719667"/>
                  <a:pt x="7164915" y="719667"/>
                </a:cubicBezTo>
                <a:lnTo>
                  <a:pt x="42333" y="719667"/>
                </a:lnTo>
                <a:cubicBezTo>
                  <a:pt x="18953" y="719667"/>
                  <a:pt x="0" y="700713"/>
                  <a:pt x="0" y="67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91" name="Shape 89"/>
          <p:cNvSpPr/>
          <p:nvPr/>
        </p:nvSpPr>
        <p:spPr>
          <a:xfrm>
            <a:off x="620889" y="8925274"/>
            <a:ext cx="42333" cy="719667"/>
          </a:xfrm>
          <a:custGeom>
            <a:avLst/>
            <a:gdLst/>
            <a:ahLst/>
            <a:cxnLst/>
            <a:rect l="l" t="t" r="r" b="b"/>
            <a:pathLst>
              <a:path w="42333" h="719667">
                <a:moveTo>
                  <a:pt x="42333" y="0"/>
                </a:moveTo>
                <a:lnTo>
                  <a:pt x="42333" y="0"/>
                </a:lnTo>
                <a:lnTo>
                  <a:pt x="42333" y="719667"/>
                </a:lnTo>
                <a:lnTo>
                  <a:pt x="42333" y="719667"/>
                </a:lnTo>
                <a:cubicBezTo>
                  <a:pt x="18953" y="719667"/>
                  <a:pt x="0" y="700713"/>
                  <a:pt x="0" y="67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2" name="Text 90"/>
          <p:cNvSpPr/>
          <p:nvPr/>
        </p:nvSpPr>
        <p:spPr>
          <a:xfrm>
            <a:off x="769056" y="9052274"/>
            <a:ext cx="704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3NF: 消除传递依赖</a:t>
            </a:r>
            <a:endParaRPr lang="en-US" sz="1600" dirty="0"/>
          </a:p>
        </p:txBody>
      </p:sp>
      <p:sp>
        <p:nvSpPr>
          <p:cNvPr id="93" name="Text 91"/>
          <p:cNvSpPr/>
          <p:nvPr/>
        </p:nvSpPr>
        <p:spPr>
          <a:xfrm>
            <a:off x="769056" y="9306274"/>
            <a:ext cx="704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非主属性直接依赖于主键，不间接依赖</a:t>
            </a:r>
            <a:endParaRPr lang="en-US" sz="1600" dirty="0"/>
          </a:p>
        </p:txBody>
      </p:sp>
      <p:sp>
        <p:nvSpPr>
          <p:cNvPr id="94" name="Shape 92"/>
          <p:cNvSpPr/>
          <p:nvPr/>
        </p:nvSpPr>
        <p:spPr>
          <a:xfrm>
            <a:off x="8216194" y="6508743"/>
            <a:ext cx="7616472" cy="3309056"/>
          </a:xfrm>
          <a:custGeom>
            <a:avLst/>
            <a:gdLst/>
            <a:ahLst/>
            <a:cxnLst/>
            <a:rect l="l" t="t" r="r" b="b"/>
            <a:pathLst>
              <a:path w="7616472" h="3309056">
                <a:moveTo>
                  <a:pt x="127002" y="0"/>
                </a:moveTo>
                <a:lnTo>
                  <a:pt x="7489471" y="0"/>
                </a:lnTo>
                <a:cubicBezTo>
                  <a:pt x="7559612" y="0"/>
                  <a:pt x="7616472" y="56861"/>
                  <a:pt x="7616472" y="127002"/>
                </a:cubicBezTo>
                <a:lnTo>
                  <a:pt x="7616472" y="3182054"/>
                </a:lnTo>
                <a:cubicBezTo>
                  <a:pt x="7616472" y="3252195"/>
                  <a:pt x="7559612" y="3309056"/>
                  <a:pt x="7489471" y="3309056"/>
                </a:cubicBezTo>
                <a:lnTo>
                  <a:pt x="127002" y="3309056"/>
                </a:lnTo>
                <a:cubicBezTo>
                  <a:pt x="56861" y="3309056"/>
                  <a:pt x="0" y="3252195"/>
                  <a:pt x="0" y="3182054"/>
                </a:cubicBezTo>
                <a:lnTo>
                  <a:pt x="0" y="127002"/>
                </a:lnTo>
                <a:cubicBezTo>
                  <a:pt x="0" y="56907"/>
                  <a:pt x="56907" y="0"/>
                  <a:pt x="1270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95" name="Shape 93"/>
          <p:cNvSpPr/>
          <p:nvPr/>
        </p:nvSpPr>
        <p:spPr>
          <a:xfrm>
            <a:off x="8389056" y="6681608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96" name="Shape 94"/>
          <p:cNvSpPr/>
          <p:nvPr/>
        </p:nvSpPr>
        <p:spPr>
          <a:xfrm>
            <a:off x="8516056" y="6808608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0" y="26458"/>
                </a:moveTo>
                <a:cubicBezTo>
                  <a:pt x="0" y="17694"/>
                  <a:pt x="7111" y="10583"/>
                  <a:pt x="15875" y="10583"/>
                </a:cubicBezTo>
                <a:lnTo>
                  <a:pt x="47625" y="10583"/>
                </a:lnTo>
                <a:cubicBezTo>
                  <a:pt x="56389" y="10583"/>
                  <a:pt x="63500" y="17694"/>
                  <a:pt x="63500" y="26458"/>
                </a:cubicBezTo>
                <a:lnTo>
                  <a:pt x="63500" y="31750"/>
                </a:lnTo>
                <a:lnTo>
                  <a:pt x="105833" y="31750"/>
                </a:lnTo>
                <a:lnTo>
                  <a:pt x="105833" y="26458"/>
                </a:lnTo>
                <a:cubicBezTo>
                  <a:pt x="105833" y="17694"/>
                  <a:pt x="112944" y="10583"/>
                  <a:pt x="121708" y="10583"/>
                </a:cubicBezTo>
                <a:lnTo>
                  <a:pt x="153458" y="10583"/>
                </a:lnTo>
                <a:cubicBezTo>
                  <a:pt x="162223" y="10583"/>
                  <a:pt x="169333" y="17694"/>
                  <a:pt x="169333" y="26458"/>
                </a:cubicBezTo>
                <a:lnTo>
                  <a:pt x="169333" y="58208"/>
                </a:lnTo>
                <a:cubicBezTo>
                  <a:pt x="169333" y="66973"/>
                  <a:pt x="162223" y="74083"/>
                  <a:pt x="153458" y="74083"/>
                </a:cubicBezTo>
                <a:lnTo>
                  <a:pt x="121708" y="74083"/>
                </a:lnTo>
                <a:cubicBezTo>
                  <a:pt x="112944" y="74083"/>
                  <a:pt x="105833" y="66973"/>
                  <a:pt x="105833" y="58208"/>
                </a:cubicBezTo>
                <a:lnTo>
                  <a:pt x="105833" y="52917"/>
                </a:lnTo>
                <a:lnTo>
                  <a:pt x="63500" y="52917"/>
                </a:lnTo>
                <a:lnTo>
                  <a:pt x="63500" y="58208"/>
                </a:lnTo>
                <a:cubicBezTo>
                  <a:pt x="63500" y="60623"/>
                  <a:pt x="62938" y="62938"/>
                  <a:pt x="61979" y="64988"/>
                </a:cubicBezTo>
                <a:lnTo>
                  <a:pt x="84667" y="95250"/>
                </a:lnTo>
                <a:lnTo>
                  <a:pt x="111125" y="95250"/>
                </a:lnTo>
                <a:cubicBezTo>
                  <a:pt x="119889" y="95250"/>
                  <a:pt x="127000" y="102361"/>
                  <a:pt x="127000" y="111125"/>
                </a:cubicBezTo>
                <a:lnTo>
                  <a:pt x="127000" y="142875"/>
                </a:lnTo>
                <a:cubicBezTo>
                  <a:pt x="127000" y="151639"/>
                  <a:pt x="119889" y="158750"/>
                  <a:pt x="111125" y="158750"/>
                </a:cubicBezTo>
                <a:lnTo>
                  <a:pt x="79375" y="158750"/>
                </a:lnTo>
                <a:cubicBezTo>
                  <a:pt x="70611" y="158750"/>
                  <a:pt x="63500" y="151639"/>
                  <a:pt x="63500" y="142875"/>
                </a:cubicBezTo>
                <a:lnTo>
                  <a:pt x="63500" y="111125"/>
                </a:lnTo>
                <a:cubicBezTo>
                  <a:pt x="63500" y="108711"/>
                  <a:pt x="64062" y="106396"/>
                  <a:pt x="65021" y="104345"/>
                </a:cubicBezTo>
                <a:lnTo>
                  <a:pt x="42333" y="74083"/>
                </a:lnTo>
                <a:lnTo>
                  <a:pt x="15875" y="74083"/>
                </a:lnTo>
                <a:cubicBezTo>
                  <a:pt x="7111" y="74083"/>
                  <a:pt x="0" y="66973"/>
                  <a:pt x="0" y="58208"/>
                </a:cubicBezTo>
                <a:lnTo>
                  <a:pt x="0" y="26458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7" name="Text 95"/>
          <p:cNvSpPr/>
          <p:nvPr/>
        </p:nvSpPr>
        <p:spPr>
          <a:xfrm>
            <a:off x="8939389" y="6745108"/>
            <a:ext cx="1375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关系模式总结</a:t>
            </a:r>
            <a:endParaRPr lang="en-US" sz="1600" dirty="0"/>
          </a:p>
        </p:txBody>
      </p:sp>
      <p:sp>
        <p:nvSpPr>
          <p:cNvPr id="98" name="Shape 96"/>
          <p:cNvSpPr/>
          <p:nvPr/>
        </p:nvSpPr>
        <p:spPr>
          <a:xfrm>
            <a:off x="8389056" y="7231941"/>
            <a:ext cx="7270750" cy="465667"/>
          </a:xfrm>
          <a:custGeom>
            <a:avLst/>
            <a:gdLst/>
            <a:ahLst/>
            <a:cxnLst/>
            <a:rect l="l" t="t" r="r" b="b"/>
            <a:pathLst>
              <a:path w="7270750" h="465667">
                <a:moveTo>
                  <a:pt x="84668" y="0"/>
                </a:moveTo>
                <a:lnTo>
                  <a:pt x="7186082" y="0"/>
                </a:lnTo>
                <a:cubicBezTo>
                  <a:pt x="7232843" y="0"/>
                  <a:pt x="7270750" y="37907"/>
                  <a:pt x="7270750" y="84668"/>
                </a:cubicBezTo>
                <a:lnTo>
                  <a:pt x="7270750" y="380999"/>
                </a:lnTo>
                <a:cubicBezTo>
                  <a:pt x="7270750" y="427760"/>
                  <a:pt x="7232843" y="465667"/>
                  <a:pt x="7186082" y="465667"/>
                </a:cubicBezTo>
                <a:lnTo>
                  <a:pt x="84668" y="465667"/>
                </a:lnTo>
                <a:cubicBezTo>
                  <a:pt x="37907" y="465667"/>
                  <a:pt x="0" y="427760"/>
                  <a:pt x="0" y="380999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99" name="Shape 97"/>
          <p:cNvSpPr/>
          <p:nvPr/>
        </p:nvSpPr>
        <p:spPr>
          <a:xfrm>
            <a:off x="8526639" y="7380108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38741" y="31750"/>
                </a:moveTo>
                <a:cubicBezTo>
                  <a:pt x="133251" y="31750"/>
                  <a:pt x="127926" y="33238"/>
                  <a:pt x="123263" y="35950"/>
                </a:cubicBezTo>
                <a:cubicBezTo>
                  <a:pt x="118037" y="30659"/>
                  <a:pt x="111952" y="26227"/>
                  <a:pt x="105238" y="22886"/>
                </a:cubicBezTo>
                <a:cubicBezTo>
                  <a:pt x="114565" y="14949"/>
                  <a:pt x="126438" y="10583"/>
                  <a:pt x="138741" y="10583"/>
                </a:cubicBezTo>
                <a:cubicBezTo>
                  <a:pt x="167316" y="10583"/>
                  <a:pt x="190500" y="33734"/>
                  <a:pt x="190500" y="62342"/>
                </a:cubicBezTo>
                <a:cubicBezTo>
                  <a:pt x="190500" y="76068"/>
                  <a:pt x="185043" y="89231"/>
                  <a:pt x="175353" y="98921"/>
                </a:cubicBezTo>
                <a:lnTo>
                  <a:pt x="151838" y="122436"/>
                </a:lnTo>
                <a:cubicBezTo>
                  <a:pt x="142147" y="132126"/>
                  <a:pt x="128984" y="137583"/>
                  <a:pt x="115259" y="137583"/>
                </a:cubicBezTo>
                <a:cubicBezTo>
                  <a:pt x="86684" y="137583"/>
                  <a:pt x="63500" y="114432"/>
                  <a:pt x="63500" y="85824"/>
                </a:cubicBezTo>
                <a:cubicBezTo>
                  <a:pt x="63500" y="85328"/>
                  <a:pt x="63500" y="84832"/>
                  <a:pt x="63533" y="84336"/>
                </a:cubicBezTo>
                <a:cubicBezTo>
                  <a:pt x="63698" y="78482"/>
                  <a:pt x="68560" y="73885"/>
                  <a:pt x="74414" y="74050"/>
                </a:cubicBezTo>
                <a:cubicBezTo>
                  <a:pt x="80268" y="74216"/>
                  <a:pt x="84865" y="79077"/>
                  <a:pt x="84700" y="84931"/>
                </a:cubicBezTo>
                <a:cubicBezTo>
                  <a:pt x="84700" y="85229"/>
                  <a:pt x="84700" y="85527"/>
                  <a:pt x="84700" y="85791"/>
                </a:cubicBezTo>
                <a:cubicBezTo>
                  <a:pt x="84700" y="102691"/>
                  <a:pt x="98392" y="116384"/>
                  <a:pt x="115292" y="116384"/>
                </a:cubicBezTo>
                <a:cubicBezTo>
                  <a:pt x="123395" y="116384"/>
                  <a:pt x="131167" y="113176"/>
                  <a:pt x="136922" y="107421"/>
                </a:cubicBezTo>
                <a:lnTo>
                  <a:pt x="160437" y="83906"/>
                </a:lnTo>
                <a:cubicBezTo>
                  <a:pt x="166158" y="78184"/>
                  <a:pt x="169399" y="70379"/>
                  <a:pt x="169399" y="62276"/>
                </a:cubicBezTo>
                <a:cubicBezTo>
                  <a:pt x="169399" y="45376"/>
                  <a:pt x="155707" y="31684"/>
                  <a:pt x="138807" y="31684"/>
                </a:cubicBezTo>
                <a:close/>
                <a:moveTo>
                  <a:pt x="91017" y="57315"/>
                </a:moveTo>
                <a:cubicBezTo>
                  <a:pt x="90388" y="57051"/>
                  <a:pt x="89760" y="56687"/>
                  <a:pt x="89198" y="56290"/>
                </a:cubicBezTo>
                <a:cubicBezTo>
                  <a:pt x="85030" y="54140"/>
                  <a:pt x="80268" y="52917"/>
                  <a:pt x="75274" y="52917"/>
                </a:cubicBezTo>
                <a:cubicBezTo>
                  <a:pt x="67171" y="52917"/>
                  <a:pt x="59399" y="56125"/>
                  <a:pt x="53644" y="61879"/>
                </a:cubicBezTo>
                <a:lnTo>
                  <a:pt x="30129" y="85394"/>
                </a:lnTo>
                <a:cubicBezTo>
                  <a:pt x="24408" y="91116"/>
                  <a:pt x="21167" y="98921"/>
                  <a:pt x="21167" y="107024"/>
                </a:cubicBezTo>
                <a:cubicBezTo>
                  <a:pt x="21167" y="123924"/>
                  <a:pt x="34859" y="137616"/>
                  <a:pt x="51759" y="137616"/>
                </a:cubicBezTo>
                <a:cubicBezTo>
                  <a:pt x="57216" y="137616"/>
                  <a:pt x="62541" y="136161"/>
                  <a:pt x="67204" y="133449"/>
                </a:cubicBezTo>
                <a:cubicBezTo>
                  <a:pt x="72430" y="138741"/>
                  <a:pt x="78515" y="143173"/>
                  <a:pt x="85262" y="146513"/>
                </a:cubicBezTo>
                <a:cubicBezTo>
                  <a:pt x="75935" y="154417"/>
                  <a:pt x="64095" y="158816"/>
                  <a:pt x="51759" y="158816"/>
                </a:cubicBezTo>
                <a:cubicBezTo>
                  <a:pt x="23184" y="158816"/>
                  <a:pt x="0" y="135665"/>
                  <a:pt x="0" y="107057"/>
                </a:cubicBezTo>
                <a:cubicBezTo>
                  <a:pt x="0" y="93332"/>
                  <a:pt x="5457" y="80169"/>
                  <a:pt x="15147" y="70478"/>
                </a:cubicBezTo>
                <a:lnTo>
                  <a:pt x="38662" y="46964"/>
                </a:lnTo>
                <a:cubicBezTo>
                  <a:pt x="48353" y="37273"/>
                  <a:pt x="61516" y="31816"/>
                  <a:pt x="75241" y="31816"/>
                </a:cubicBezTo>
                <a:cubicBezTo>
                  <a:pt x="103882" y="31816"/>
                  <a:pt x="127000" y="55166"/>
                  <a:pt x="127000" y="83708"/>
                </a:cubicBezTo>
                <a:cubicBezTo>
                  <a:pt x="127000" y="84138"/>
                  <a:pt x="127000" y="84567"/>
                  <a:pt x="127000" y="84997"/>
                </a:cubicBezTo>
                <a:cubicBezTo>
                  <a:pt x="126868" y="90851"/>
                  <a:pt x="122006" y="95448"/>
                  <a:pt x="116152" y="95316"/>
                </a:cubicBezTo>
                <a:cubicBezTo>
                  <a:pt x="110298" y="95184"/>
                  <a:pt x="105701" y="90322"/>
                  <a:pt x="105833" y="84468"/>
                </a:cubicBezTo>
                <a:cubicBezTo>
                  <a:pt x="105833" y="84204"/>
                  <a:pt x="105833" y="83972"/>
                  <a:pt x="105833" y="83708"/>
                </a:cubicBezTo>
                <a:cubicBezTo>
                  <a:pt x="105833" y="72562"/>
                  <a:pt x="99880" y="62772"/>
                  <a:pt x="91017" y="57382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00" name="Text 98"/>
          <p:cNvSpPr/>
          <p:nvPr/>
        </p:nvSpPr>
        <p:spPr>
          <a:xfrm>
            <a:off x="8812389" y="7358941"/>
            <a:ext cx="1005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↔ Files</a:t>
            </a:r>
            <a:endParaRPr lang="en-US" sz="1600" dirty="0"/>
          </a:p>
        </p:txBody>
      </p:sp>
      <p:sp>
        <p:nvSpPr>
          <p:cNvPr id="101" name="Text 99"/>
          <p:cNvSpPr/>
          <p:nvPr/>
        </p:nvSpPr>
        <p:spPr>
          <a:xfrm>
            <a:off x="15324667" y="7358941"/>
            <a:ext cx="275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</a:t>
            </a:r>
            <a:endParaRPr lang="en-US" sz="1600" dirty="0"/>
          </a:p>
        </p:txBody>
      </p:sp>
      <p:sp>
        <p:nvSpPr>
          <p:cNvPr id="102" name="Shape 100"/>
          <p:cNvSpPr/>
          <p:nvPr/>
        </p:nvSpPr>
        <p:spPr>
          <a:xfrm>
            <a:off x="8389056" y="7782274"/>
            <a:ext cx="7270750" cy="465667"/>
          </a:xfrm>
          <a:custGeom>
            <a:avLst/>
            <a:gdLst/>
            <a:ahLst/>
            <a:cxnLst/>
            <a:rect l="l" t="t" r="r" b="b"/>
            <a:pathLst>
              <a:path w="7270750" h="465667">
                <a:moveTo>
                  <a:pt x="84668" y="0"/>
                </a:moveTo>
                <a:lnTo>
                  <a:pt x="7186082" y="0"/>
                </a:lnTo>
                <a:cubicBezTo>
                  <a:pt x="7232843" y="0"/>
                  <a:pt x="7270750" y="37907"/>
                  <a:pt x="7270750" y="84668"/>
                </a:cubicBezTo>
                <a:lnTo>
                  <a:pt x="7270750" y="380999"/>
                </a:lnTo>
                <a:cubicBezTo>
                  <a:pt x="7270750" y="427760"/>
                  <a:pt x="7232843" y="465667"/>
                  <a:pt x="7186082" y="465667"/>
                </a:cubicBezTo>
                <a:lnTo>
                  <a:pt x="84668" y="465667"/>
                </a:lnTo>
                <a:cubicBezTo>
                  <a:pt x="37907" y="465667"/>
                  <a:pt x="0" y="427760"/>
                  <a:pt x="0" y="380999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03" name="Shape 101"/>
          <p:cNvSpPr/>
          <p:nvPr/>
        </p:nvSpPr>
        <p:spPr>
          <a:xfrm>
            <a:off x="8526639" y="7930441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38741" y="31750"/>
                </a:moveTo>
                <a:cubicBezTo>
                  <a:pt x="133251" y="31750"/>
                  <a:pt x="127926" y="33238"/>
                  <a:pt x="123263" y="35950"/>
                </a:cubicBezTo>
                <a:cubicBezTo>
                  <a:pt x="118037" y="30659"/>
                  <a:pt x="111952" y="26227"/>
                  <a:pt x="105238" y="22886"/>
                </a:cubicBezTo>
                <a:cubicBezTo>
                  <a:pt x="114565" y="14949"/>
                  <a:pt x="126438" y="10583"/>
                  <a:pt x="138741" y="10583"/>
                </a:cubicBezTo>
                <a:cubicBezTo>
                  <a:pt x="167316" y="10583"/>
                  <a:pt x="190500" y="33734"/>
                  <a:pt x="190500" y="62342"/>
                </a:cubicBezTo>
                <a:cubicBezTo>
                  <a:pt x="190500" y="76068"/>
                  <a:pt x="185043" y="89231"/>
                  <a:pt x="175353" y="98921"/>
                </a:cubicBezTo>
                <a:lnTo>
                  <a:pt x="151838" y="122436"/>
                </a:lnTo>
                <a:cubicBezTo>
                  <a:pt x="142147" y="132126"/>
                  <a:pt x="128984" y="137583"/>
                  <a:pt x="115259" y="137583"/>
                </a:cubicBezTo>
                <a:cubicBezTo>
                  <a:pt x="86684" y="137583"/>
                  <a:pt x="63500" y="114432"/>
                  <a:pt x="63500" y="85824"/>
                </a:cubicBezTo>
                <a:cubicBezTo>
                  <a:pt x="63500" y="85328"/>
                  <a:pt x="63500" y="84832"/>
                  <a:pt x="63533" y="84336"/>
                </a:cubicBezTo>
                <a:cubicBezTo>
                  <a:pt x="63698" y="78482"/>
                  <a:pt x="68560" y="73885"/>
                  <a:pt x="74414" y="74050"/>
                </a:cubicBezTo>
                <a:cubicBezTo>
                  <a:pt x="80268" y="74216"/>
                  <a:pt x="84865" y="79077"/>
                  <a:pt x="84700" y="84931"/>
                </a:cubicBezTo>
                <a:cubicBezTo>
                  <a:pt x="84700" y="85229"/>
                  <a:pt x="84700" y="85527"/>
                  <a:pt x="84700" y="85791"/>
                </a:cubicBezTo>
                <a:cubicBezTo>
                  <a:pt x="84700" y="102691"/>
                  <a:pt x="98392" y="116384"/>
                  <a:pt x="115292" y="116384"/>
                </a:cubicBezTo>
                <a:cubicBezTo>
                  <a:pt x="123395" y="116384"/>
                  <a:pt x="131167" y="113176"/>
                  <a:pt x="136922" y="107421"/>
                </a:cubicBezTo>
                <a:lnTo>
                  <a:pt x="160437" y="83906"/>
                </a:lnTo>
                <a:cubicBezTo>
                  <a:pt x="166158" y="78184"/>
                  <a:pt x="169399" y="70379"/>
                  <a:pt x="169399" y="62276"/>
                </a:cubicBezTo>
                <a:cubicBezTo>
                  <a:pt x="169399" y="45376"/>
                  <a:pt x="155707" y="31684"/>
                  <a:pt x="138807" y="31684"/>
                </a:cubicBezTo>
                <a:close/>
                <a:moveTo>
                  <a:pt x="91017" y="57315"/>
                </a:moveTo>
                <a:cubicBezTo>
                  <a:pt x="90388" y="57051"/>
                  <a:pt x="89760" y="56687"/>
                  <a:pt x="89198" y="56290"/>
                </a:cubicBezTo>
                <a:cubicBezTo>
                  <a:pt x="85030" y="54140"/>
                  <a:pt x="80268" y="52917"/>
                  <a:pt x="75274" y="52917"/>
                </a:cubicBezTo>
                <a:cubicBezTo>
                  <a:pt x="67171" y="52917"/>
                  <a:pt x="59399" y="56125"/>
                  <a:pt x="53644" y="61879"/>
                </a:cubicBezTo>
                <a:lnTo>
                  <a:pt x="30129" y="85394"/>
                </a:lnTo>
                <a:cubicBezTo>
                  <a:pt x="24408" y="91116"/>
                  <a:pt x="21167" y="98921"/>
                  <a:pt x="21167" y="107024"/>
                </a:cubicBezTo>
                <a:cubicBezTo>
                  <a:pt x="21167" y="123924"/>
                  <a:pt x="34859" y="137616"/>
                  <a:pt x="51759" y="137616"/>
                </a:cubicBezTo>
                <a:cubicBezTo>
                  <a:pt x="57216" y="137616"/>
                  <a:pt x="62541" y="136161"/>
                  <a:pt x="67204" y="133449"/>
                </a:cubicBezTo>
                <a:cubicBezTo>
                  <a:pt x="72430" y="138741"/>
                  <a:pt x="78515" y="143173"/>
                  <a:pt x="85262" y="146513"/>
                </a:cubicBezTo>
                <a:cubicBezTo>
                  <a:pt x="75935" y="154417"/>
                  <a:pt x="64095" y="158816"/>
                  <a:pt x="51759" y="158816"/>
                </a:cubicBezTo>
                <a:cubicBezTo>
                  <a:pt x="23184" y="158816"/>
                  <a:pt x="0" y="135665"/>
                  <a:pt x="0" y="107057"/>
                </a:cubicBezTo>
                <a:cubicBezTo>
                  <a:pt x="0" y="93332"/>
                  <a:pt x="5457" y="80169"/>
                  <a:pt x="15147" y="70478"/>
                </a:cubicBezTo>
                <a:lnTo>
                  <a:pt x="38662" y="46964"/>
                </a:lnTo>
                <a:cubicBezTo>
                  <a:pt x="48353" y="37273"/>
                  <a:pt x="61516" y="31816"/>
                  <a:pt x="75241" y="31816"/>
                </a:cubicBezTo>
                <a:cubicBezTo>
                  <a:pt x="103882" y="31816"/>
                  <a:pt x="127000" y="55166"/>
                  <a:pt x="127000" y="83708"/>
                </a:cubicBezTo>
                <a:cubicBezTo>
                  <a:pt x="127000" y="84138"/>
                  <a:pt x="127000" y="84567"/>
                  <a:pt x="127000" y="84997"/>
                </a:cubicBezTo>
                <a:cubicBezTo>
                  <a:pt x="126868" y="90851"/>
                  <a:pt x="122006" y="95448"/>
                  <a:pt x="116152" y="95316"/>
                </a:cubicBezTo>
                <a:cubicBezTo>
                  <a:pt x="110298" y="95184"/>
                  <a:pt x="105701" y="90322"/>
                  <a:pt x="105833" y="84468"/>
                </a:cubicBezTo>
                <a:cubicBezTo>
                  <a:pt x="105833" y="84204"/>
                  <a:pt x="105833" y="83972"/>
                  <a:pt x="105833" y="83708"/>
                </a:cubicBezTo>
                <a:cubicBezTo>
                  <a:pt x="105833" y="72562"/>
                  <a:pt x="99880" y="62772"/>
                  <a:pt x="91017" y="57382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04" name="Text 102"/>
          <p:cNvSpPr/>
          <p:nvPr/>
        </p:nvSpPr>
        <p:spPr>
          <a:xfrm>
            <a:off x="8812389" y="7909274"/>
            <a:ext cx="1079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Files ↔ Shares</a:t>
            </a:r>
            <a:endParaRPr lang="en-US" sz="1600" dirty="0"/>
          </a:p>
        </p:txBody>
      </p:sp>
      <p:sp>
        <p:nvSpPr>
          <p:cNvPr id="105" name="Text 103"/>
          <p:cNvSpPr/>
          <p:nvPr/>
        </p:nvSpPr>
        <p:spPr>
          <a:xfrm>
            <a:off x="15324667" y="7909274"/>
            <a:ext cx="275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</a:t>
            </a:r>
            <a:endParaRPr lang="en-US" sz="1600" dirty="0"/>
          </a:p>
        </p:txBody>
      </p:sp>
      <p:sp>
        <p:nvSpPr>
          <p:cNvPr id="106" name="Shape 104"/>
          <p:cNvSpPr/>
          <p:nvPr/>
        </p:nvSpPr>
        <p:spPr>
          <a:xfrm>
            <a:off x="8389056" y="8332608"/>
            <a:ext cx="7270750" cy="465667"/>
          </a:xfrm>
          <a:custGeom>
            <a:avLst/>
            <a:gdLst/>
            <a:ahLst/>
            <a:cxnLst/>
            <a:rect l="l" t="t" r="r" b="b"/>
            <a:pathLst>
              <a:path w="7270750" h="465667">
                <a:moveTo>
                  <a:pt x="84668" y="0"/>
                </a:moveTo>
                <a:lnTo>
                  <a:pt x="7186082" y="0"/>
                </a:lnTo>
                <a:cubicBezTo>
                  <a:pt x="7232843" y="0"/>
                  <a:pt x="7270750" y="37907"/>
                  <a:pt x="7270750" y="84668"/>
                </a:cubicBezTo>
                <a:lnTo>
                  <a:pt x="7270750" y="380999"/>
                </a:lnTo>
                <a:cubicBezTo>
                  <a:pt x="7270750" y="427760"/>
                  <a:pt x="7232843" y="465667"/>
                  <a:pt x="7186082" y="465667"/>
                </a:cubicBezTo>
                <a:lnTo>
                  <a:pt x="84668" y="465667"/>
                </a:lnTo>
                <a:cubicBezTo>
                  <a:pt x="37907" y="465667"/>
                  <a:pt x="0" y="427760"/>
                  <a:pt x="0" y="380999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07" name="Shape 105"/>
          <p:cNvSpPr/>
          <p:nvPr/>
        </p:nvSpPr>
        <p:spPr>
          <a:xfrm>
            <a:off x="8526639" y="8480774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38741" y="31750"/>
                </a:moveTo>
                <a:cubicBezTo>
                  <a:pt x="133251" y="31750"/>
                  <a:pt x="127926" y="33238"/>
                  <a:pt x="123263" y="35950"/>
                </a:cubicBezTo>
                <a:cubicBezTo>
                  <a:pt x="118037" y="30659"/>
                  <a:pt x="111952" y="26227"/>
                  <a:pt x="105238" y="22886"/>
                </a:cubicBezTo>
                <a:cubicBezTo>
                  <a:pt x="114565" y="14949"/>
                  <a:pt x="126438" y="10583"/>
                  <a:pt x="138741" y="10583"/>
                </a:cubicBezTo>
                <a:cubicBezTo>
                  <a:pt x="167316" y="10583"/>
                  <a:pt x="190500" y="33734"/>
                  <a:pt x="190500" y="62342"/>
                </a:cubicBezTo>
                <a:cubicBezTo>
                  <a:pt x="190500" y="76068"/>
                  <a:pt x="185043" y="89231"/>
                  <a:pt x="175353" y="98921"/>
                </a:cubicBezTo>
                <a:lnTo>
                  <a:pt x="151838" y="122436"/>
                </a:lnTo>
                <a:cubicBezTo>
                  <a:pt x="142147" y="132126"/>
                  <a:pt x="128984" y="137583"/>
                  <a:pt x="115259" y="137583"/>
                </a:cubicBezTo>
                <a:cubicBezTo>
                  <a:pt x="86684" y="137583"/>
                  <a:pt x="63500" y="114432"/>
                  <a:pt x="63500" y="85824"/>
                </a:cubicBezTo>
                <a:cubicBezTo>
                  <a:pt x="63500" y="85328"/>
                  <a:pt x="63500" y="84832"/>
                  <a:pt x="63533" y="84336"/>
                </a:cubicBezTo>
                <a:cubicBezTo>
                  <a:pt x="63698" y="78482"/>
                  <a:pt x="68560" y="73885"/>
                  <a:pt x="74414" y="74050"/>
                </a:cubicBezTo>
                <a:cubicBezTo>
                  <a:pt x="80268" y="74216"/>
                  <a:pt x="84865" y="79077"/>
                  <a:pt x="84700" y="84931"/>
                </a:cubicBezTo>
                <a:cubicBezTo>
                  <a:pt x="84700" y="85229"/>
                  <a:pt x="84700" y="85527"/>
                  <a:pt x="84700" y="85791"/>
                </a:cubicBezTo>
                <a:cubicBezTo>
                  <a:pt x="84700" y="102691"/>
                  <a:pt x="98392" y="116384"/>
                  <a:pt x="115292" y="116384"/>
                </a:cubicBezTo>
                <a:cubicBezTo>
                  <a:pt x="123395" y="116384"/>
                  <a:pt x="131167" y="113176"/>
                  <a:pt x="136922" y="107421"/>
                </a:cubicBezTo>
                <a:lnTo>
                  <a:pt x="160437" y="83906"/>
                </a:lnTo>
                <a:cubicBezTo>
                  <a:pt x="166158" y="78184"/>
                  <a:pt x="169399" y="70379"/>
                  <a:pt x="169399" y="62276"/>
                </a:cubicBezTo>
                <a:cubicBezTo>
                  <a:pt x="169399" y="45376"/>
                  <a:pt x="155707" y="31684"/>
                  <a:pt x="138807" y="31684"/>
                </a:cubicBezTo>
                <a:close/>
                <a:moveTo>
                  <a:pt x="91017" y="57315"/>
                </a:moveTo>
                <a:cubicBezTo>
                  <a:pt x="90388" y="57051"/>
                  <a:pt x="89760" y="56687"/>
                  <a:pt x="89198" y="56290"/>
                </a:cubicBezTo>
                <a:cubicBezTo>
                  <a:pt x="85030" y="54140"/>
                  <a:pt x="80268" y="52917"/>
                  <a:pt x="75274" y="52917"/>
                </a:cubicBezTo>
                <a:cubicBezTo>
                  <a:pt x="67171" y="52917"/>
                  <a:pt x="59399" y="56125"/>
                  <a:pt x="53644" y="61879"/>
                </a:cubicBezTo>
                <a:lnTo>
                  <a:pt x="30129" y="85394"/>
                </a:lnTo>
                <a:cubicBezTo>
                  <a:pt x="24408" y="91116"/>
                  <a:pt x="21167" y="98921"/>
                  <a:pt x="21167" y="107024"/>
                </a:cubicBezTo>
                <a:cubicBezTo>
                  <a:pt x="21167" y="123924"/>
                  <a:pt x="34859" y="137616"/>
                  <a:pt x="51759" y="137616"/>
                </a:cubicBezTo>
                <a:cubicBezTo>
                  <a:pt x="57216" y="137616"/>
                  <a:pt x="62541" y="136161"/>
                  <a:pt x="67204" y="133449"/>
                </a:cubicBezTo>
                <a:cubicBezTo>
                  <a:pt x="72430" y="138741"/>
                  <a:pt x="78515" y="143173"/>
                  <a:pt x="85262" y="146513"/>
                </a:cubicBezTo>
                <a:cubicBezTo>
                  <a:pt x="75935" y="154417"/>
                  <a:pt x="64095" y="158816"/>
                  <a:pt x="51759" y="158816"/>
                </a:cubicBezTo>
                <a:cubicBezTo>
                  <a:pt x="23184" y="158816"/>
                  <a:pt x="0" y="135665"/>
                  <a:pt x="0" y="107057"/>
                </a:cubicBezTo>
                <a:cubicBezTo>
                  <a:pt x="0" y="93332"/>
                  <a:pt x="5457" y="80169"/>
                  <a:pt x="15147" y="70478"/>
                </a:cubicBezTo>
                <a:lnTo>
                  <a:pt x="38662" y="46964"/>
                </a:lnTo>
                <a:cubicBezTo>
                  <a:pt x="48353" y="37273"/>
                  <a:pt x="61516" y="31816"/>
                  <a:pt x="75241" y="31816"/>
                </a:cubicBezTo>
                <a:cubicBezTo>
                  <a:pt x="103882" y="31816"/>
                  <a:pt x="127000" y="55166"/>
                  <a:pt x="127000" y="83708"/>
                </a:cubicBezTo>
                <a:cubicBezTo>
                  <a:pt x="127000" y="84138"/>
                  <a:pt x="127000" y="84567"/>
                  <a:pt x="127000" y="84997"/>
                </a:cubicBezTo>
                <a:cubicBezTo>
                  <a:pt x="126868" y="90851"/>
                  <a:pt x="122006" y="95448"/>
                  <a:pt x="116152" y="95316"/>
                </a:cubicBezTo>
                <a:cubicBezTo>
                  <a:pt x="110298" y="95184"/>
                  <a:pt x="105701" y="90322"/>
                  <a:pt x="105833" y="84468"/>
                </a:cubicBezTo>
                <a:cubicBezTo>
                  <a:pt x="105833" y="84204"/>
                  <a:pt x="105833" y="83972"/>
                  <a:pt x="105833" y="83708"/>
                </a:cubicBezTo>
                <a:cubicBezTo>
                  <a:pt x="105833" y="72562"/>
                  <a:pt x="99880" y="62772"/>
                  <a:pt x="91017" y="57382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08" name="Text 106"/>
          <p:cNvSpPr/>
          <p:nvPr/>
        </p:nvSpPr>
        <p:spPr>
          <a:xfrm>
            <a:off x="8812389" y="8459608"/>
            <a:ext cx="1026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↔ Logs</a:t>
            </a:r>
            <a:endParaRPr lang="en-US" sz="1600" dirty="0"/>
          </a:p>
        </p:txBody>
      </p:sp>
      <p:sp>
        <p:nvSpPr>
          <p:cNvPr id="109" name="Text 107"/>
          <p:cNvSpPr/>
          <p:nvPr/>
        </p:nvSpPr>
        <p:spPr>
          <a:xfrm>
            <a:off x="15324667" y="8459608"/>
            <a:ext cx="275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</a:t>
            </a:r>
            <a:endParaRPr lang="en-US" sz="1600" dirty="0"/>
          </a:p>
        </p:txBody>
      </p:sp>
      <p:sp>
        <p:nvSpPr>
          <p:cNvPr id="110" name="Shape 108"/>
          <p:cNvSpPr/>
          <p:nvPr/>
        </p:nvSpPr>
        <p:spPr>
          <a:xfrm>
            <a:off x="8392584" y="8928802"/>
            <a:ext cx="7256639" cy="472722"/>
          </a:xfrm>
          <a:custGeom>
            <a:avLst/>
            <a:gdLst/>
            <a:ahLst/>
            <a:cxnLst/>
            <a:rect l="l" t="t" r="r" b="b"/>
            <a:pathLst>
              <a:path w="7256639" h="472722">
                <a:moveTo>
                  <a:pt x="84665" y="0"/>
                </a:moveTo>
                <a:lnTo>
                  <a:pt x="7171974" y="0"/>
                </a:lnTo>
                <a:cubicBezTo>
                  <a:pt x="7218733" y="0"/>
                  <a:pt x="7256639" y="37906"/>
                  <a:pt x="7256639" y="84665"/>
                </a:cubicBezTo>
                <a:lnTo>
                  <a:pt x="7256639" y="388058"/>
                </a:lnTo>
                <a:cubicBezTo>
                  <a:pt x="7256639" y="434817"/>
                  <a:pt x="7218733" y="472722"/>
                  <a:pt x="7171974" y="472722"/>
                </a:cubicBezTo>
                <a:lnTo>
                  <a:pt x="84665" y="472722"/>
                </a:lnTo>
                <a:cubicBezTo>
                  <a:pt x="37906" y="472722"/>
                  <a:pt x="0" y="434817"/>
                  <a:pt x="0" y="388058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FB99F">
              <a:alpha val="10196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111" name="Text 109"/>
          <p:cNvSpPr/>
          <p:nvPr/>
        </p:nvSpPr>
        <p:spPr>
          <a:xfrm>
            <a:off x="8523112" y="9059333"/>
            <a:ext cx="70696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通过外键约束保证数据完整性，消除冗余，提升查询效率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497125"/>
            <a:ext cx="397700" cy="397700"/>
          </a:xfrm>
          <a:custGeom>
            <a:avLst/>
            <a:gdLst/>
            <a:ahLst/>
            <a:cxnLst/>
            <a:rect l="l" t="t" r="r" b="b"/>
            <a:pathLst>
              <a:path w="397700" h="397700">
                <a:moveTo>
                  <a:pt x="99425" y="0"/>
                </a:moveTo>
                <a:lnTo>
                  <a:pt x="298275" y="0"/>
                </a:lnTo>
                <a:cubicBezTo>
                  <a:pt x="353186" y="0"/>
                  <a:pt x="397700" y="44514"/>
                  <a:pt x="397700" y="99425"/>
                </a:cubicBezTo>
                <a:lnTo>
                  <a:pt x="397700" y="298275"/>
                </a:lnTo>
                <a:cubicBezTo>
                  <a:pt x="397700" y="353186"/>
                  <a:pt x="353186" y="397700"/>
                  <a:pt x="298275" y="397700"/>
                </a:cubicBezTo>
                <a:lnTo>
                  <a:pt x="99425" y="397700"/>
                </a:lnTo>
                <a:cubicBezTo>
                  <a:pt x="44514" y="397700"/>
                  <a:pt x="0" y="353186"/>
                  <a:pt x="0" y="298275"/>
                </a:cubicBezTo>
                <a:lnTo>
                  <a:pt x="0" y="99425"/>
                </a:lnTo>
                <a:cubicBezTo>
                  <a:pt x="0" y="44551"/>
                  <a:pt x="44551" y="0"/>
                  <a:pt x="9942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90336" y="608979"/>
            <a:ext cx="217492" cy="173994"/>
          </a:xfrm>
          <a:custGeom>
            <a:avLst/>
            <a:gdLst/>
            <a:ahLst/>
            <a:cxnLst/>
            <a:rect l="l" t="t" r="r" b="b"/>
            <a:pathLst>
              <a:path w="217492" h="173994">
                <a:moveTo>
                  <a:pt x="141336" y="71535"/>
                </a:moveTo>
                <a:cubicBezTo>
                  <a:pt x="145482" y="70413"/>
                  <a:pt x="149832" y="72384"/>
                  <a:pt x="151701" y="76224"/>
                </a:cubicBezTo>
                <a:lnTo>
                  <a:pt x="158022" y="89002"/>
                </a:lnTo>
                <a:cubicBezTo>
                  <a:pt x="161522" y="89478"/>
                  <a:pt x="164954" y="90429"/>
                  <a:pt x="168183" y="91755"/>
                </a:cubicBezTo>
                <a:lnTo>
                  <a:pt x="180077" y="83837"/>
                </a:lnTo>
                <a:cubicBezTo>
                  <a:pt x="183645" y="81458"/>
                  <a:pt x="188369" y="81933"/>
                  <a:pt x="191393" y="84958"/>
                </a:cubicBezTo>
                <a:lnTo>
                  <a:pt x="197918" y="91483"/>
                </a:lnTo>
                <a:cubicBezTo>
                  <a:pt x="200943" y="94507"/>
                  <a:pt x="201418" y="99265"/>
                  <a:pt x="199039" y="102799"/>
                </a:cubicBezTo>
                <a:lnTo>
                  <a:pt x="191121" y="114659"/>
                </a:lnTo>
                <a:cubicBezTo>
                  <a:pt x="191767" y="116256"/>
                  <a:pt x="192345" y="117922"/>
                  <a:pt x="192821" y="119655"/>
                </a:cubicBezTo>
                <a:cubicBezTo>
                  <a:pt x="193296" y="121388"/>
                  <a:pt x="193602" y="123087"/>
                  <a:pt x="193840" y="124820"/>
                </a:cubicBezTo>
                <a:lnTo>
                  <a:pt x="206652" y="131141"/>
                </a:lnTo>
                <a:cubicBezTo>
                  <a:pt x="210492" y="133044"/>
                  <a:pt x="212463" y="137394"/>
                  <a:pt x="211341" y="141506"/>
                </a:cubicBezTo>
                <a:lnTo>
                  <a:pt x="208963" y="150410"/>
                </a:lnTo>
                <a:cubicBezTo>
                  <a:pt x="207841" y="154522"/>
                  <a:pt x="204001" y="157308"/>
                  <a:pt x="199719" y="157036"/>
                </a:cubicBezTo>
                <a:lnTo>
                  <a:pt x="185446" y="156119"/>
                </a:lnTo>
                <a:cubicBezTo>
                  <a:pt x="183305" y="158871"/>
                  <a:pt x="180825" y="161420"/>
                  <a:pt x="178004" y="163595"/>
                </a:cubicBezTo>
                <a:lnTo>
                  <a:pt x="178921" y="177834"/>
                </a:lnTo>
                <a:cubicBezTo>
                  <a:pt x="179193" y="182116"/>
                  <a:pt x="176407" y="185990"/>
                  <a:pt x="172295" y="187077"/>
                </a:cubicBezTo>
                <a:lnTo>
                  <a:pt x="163391" y="189456"/>
                </a:lnTo>
                <a:cubicBezTo>
                  <a:pt x="159245" y="190578"/>
                  <a:pt x="154929" y="188607"/>
                  <a:pt x="153026" y="184767"/>
                </a:cubicBezTo>
                <a:lnTo>
                  <a:pt x="146705" y="171989"/>
                </a:lnTo>
                <a:cubicBezTo>
                  <a:pt x="143205" y="171513"/>
                  <a:pt x="139773" y="170562"/>
                  <a:pt x="136544" y="169236"/>
                </a:cubicBezTo>
                <a:lnTo>
                  <a:pt x="124650" y="177154"/>
                </a:lnTo>
                <a:cubicBezTo>
                  <a:pt x="121082" y="179533"/>
                  <a:pt x="116358" y="179057"/>
                  <a:pt x="113334" y="176033"/>
                </a:cubicBezTo>
                <a:lnTo>
                  <a:pt x="106809" y="169508"/>
                </a:lnTo>
                <a:cubicBezTo>
                  <a:pt x="103785" y="166484"/>
                  <a:pt x="103309" y="161760"/>
                  <a:pt x="105688" y="158192"/>
                </a:cubicBezTo>
                <a:lnTo>
                  <a:pt x="113606" y="146298"/>
                </a:lnTo>
                <a:cubicBezTo>
                  <a:pt x="112960" y="144700"/>
                  <a:pt x="112382" y="143035"/>
                  <a:pt x="111907" y="141302"/>
                </a:cubicBezTo>
                <a:cubicBezTo>
                  <a:pt x="111431" y="139569"/>
                  <a:pt x="111125" y="137836"/>
                  <a:pt x="110887" y="136137"/>
                </a:cubicBezTo>
                <a:lnTo>
                  <a:pt x="98075" y="129816"/>
                </a:lnTo>
                <a:cubicBezTo>
                  <a:pt x="94235" y="127913"/>
                  <a:pt x="92298" y="123563"/>
                  <a:pt x="93386" y="119451"/>
                </a:cubicBezTo>
                <a:lnTo>
                  <a:pt x="95765" y="110547"/>
                </a:lnTo>
                <a:cubicBezTo>
                  <a:pt x="96886" y="106435"/>
                  <a:pt x="100726" y="103649"/>
                  <a:pt x="105008" y="103921"/>
                </a:cubicBezTo>
                <a:lnTo>
                  <a:pt x="119247" y="104838"/>
                </a:lnTo>
                <a:cubicBezTo>
                  <a:pt x="121388" y="102085"/>
                  <a:pt x="123869" y="99537"/>
                  <a:pt x="126689" y="97362"/>
                </a:cubicBezTo>
                <a:lnTo>
                  <a:pt x="125772" y="83157"/>
                </a:lnTo>
                <a:cubicBezTo>
                  <a:pt x="125500" y="78875"/>
                  <a:pt x="128287" y="75001"/>
                  <a:pt x="132398" y="73913"/>
                </a:cubicBezTo>
                <a:lnTo>
                  <a:pt x="141302" y="71535"/>
                </a:lnTo>
                <a:close/>
                <a:moveTo>
                  <a:pt x="152381" y="115543"/>
                </a:moveTo>
                <a:cubicBezTo>
                  <a:pt x="144128" y="115552"/>
                  <a:pt x="137436" y="122260"/>
                  <a:pt x="137445" y="130512"/>
                </a:cubicBezTo>
                <a:cubicBezTo>
                  <a:pt x="137454" y="138765"/>
                  <a:pt x="144162" y="145457"/>
                  <a:pt x="152415" y="145448"/>
                </a:cubicBezTo>
                <a:cubicBezTo>
                  <a:pt x="160667" y="145439"/>
                  <a:pt x="167360" y="138731"/>
                  <a:pt x="167350" y="130478"/>
                </a:cubicBezTo>
                <a:cubicBezTo>
                  <a:pt x="167341" y="122226"/>
                  <a:pt x="160633" y="115533"/>
                  <a:pt x="152381" y="115543"/>
                </a:cubicBezTo>
                <a:close/>
                <a:moveTo>
                  <a:pt x="76428" y="-15462"/>
                </a:moveTo>
                <a:lnTo>
                  <a:pt x="85332" y="-13084"/>
                </a:lnTo>
                <a:cubicBezTo>
                  <a:pt x="89444" y="-11962"/>
                  <a:pt x="92230" y="-8088"/>
                  <a:pt x="91958" y="-3840"/>
                </a:cubicBezTo>
                <a:lnTo>
                  <a:pt x="91041" y="10365"/>
                </a:lnTo>
                <a:cubicBezTo>
                  <a:pt x="93862" y="12540"/>
                  <a:pt x="96342" y="15055"/>
                  <a:pt x="98483" y="17841"/>
                </a:cubicBezTo>
                <a:lnTo>
                  <a:pt x="112756" y="16924"/>
                </a:lnTo>
                <a:cubicBezTo>
                  <a:pt x="117004" y="16652"/>
                  <a:pt x="120878" y="19438"/>
                  <a:pt x="122000" y="23550"/>
                </a:cubicBezTo>
                <a:lnTo>
                  <a:pt x="124378" y="32454"/>
                </a:lnTo>
                <a:cubicBezTo>
                  <a:pt x="125466" y="36566"/>
                  <a:pt x="123529" y="40916"/>
                  <a:pt x="119689" y="42819"/>
                </a:cubicBezTo>
                <a:lnTo>
                  <a:pt x="106877" y="49140"/>
                </a:lnTo>
                <a:cubicBezTo>
                  <a:pt x="106639" y="50873"/>
                  <a:pt x="106299" y="52606"/>
                  <a:pt x="105858" y="54305"/>
                </a:cubicBezTo>
                <a:cubicBezTo>
                  <a:pt x="105416" y="56004"/>
                  <a:pt x="104804" y="57703"/>
                  <a:pt x="104158" y="59301"/>
                </a:cubicBezTo>
                <a:lnTo>
                  <a:pt x="112077" y="71195"/>
                </a:lnTo>
                <a:cubicBezTo>
                  <a:pt x="114455" y="74763"/>
                  <a:pt x="113980" y="79487"/>
                  <a:pt x="110955" y="82511"/>
                </a:cubicBezTo>
                <a:lnTo>
                  <a:pt x="104430" y="89036"/>
                </a:lnTo>
                <a:cubicBezTo>
                  <a:pt x="101406" y="92060"/>
                  <a:pt x="96682" y="92536"/>
                  <a:pt x="93114" y="90157"/>
                </a:cubicBezTo>
                <a:lnTo>
                  <a:pt x="81220" y="82239"/>
                </a:lnTo>
                <a:cubicBezTo>
                  <a:pt x="77991" y="83565"/>
                  <a:pt x="74559" y="84516"/>
                  <a:pt x="71059" y="84992"/>
                </a:cubicBezTo>
                <a:lnTo>
                  <a:pt x="64738" y="97770"/>
                </a:lnTo>
                <a:cubicBezTo>
                  <a:pt x="62835" y="101610"/>
                  <a:pt x="58485" y="103547"/>
                  <a:pt x="54373" y="102459"/>
                </a:cubicBezTo>
                <a:lnTo>
                  <a:pt x="45469" y="100080"/>
                </a:lnTo>
                <a:cubicBezTo>
                  <a:pt x="41324" y="98959"/>
                  <a:pt x="38571" y="95085"/>
                  <a:pt x="38843" y="90837"/>
                </a:cubicBezTo>
                <a:lnTo>
                  <a:pt x="39760" y="76598"/>
                </a:lnTo>
                <a:cubicBezTo>
                  <a:pt x="36940" y="74423"/>
                  <a:pt x="34459" y="71908"/>
                  <a:pt x="32318" y="69122"/>
                </a:cubicBezTo>
                <a:lnTo>
                  <a:pt x="18045" y="70039"/>
                </a:lnTo>
                <a:cubicBezTo>
                  <a:pt x="13797" y="70311"/>
                  <a:pt x="9923" y="67525"/>
                  <a:pt x="8802" y="63413"/>
                </a:cubicBezTo>
                <a:lnTo>
                  <a:pt x="6423" y="54509"/>
                </a:lnTo>
                <a:cubicBezTo>
                  <a:pt x="5335" y="50397"/>
                  <a:pt x="7272" y="46047"/>
                  <a:pt x="11113" y="44144"/>
                </a:cubicBezTo>
                <a:lnTo>
                  <a:pt x="23924" y="37823"/>
                </a:lnTo>
                <a:cubicBezTo>
                  <a:pt x="24162" y="36090"/>
                  <a:pt x="24502" y="34391"/>
                  <a:pt x="24944" y="32658"/>
                </a:cubicBezTo>
                <a:cubicBezTo>
                  <a:pt x="25419" y="30925"/>
                  <a:pt x="25963" y="29260"/>
                  <a:pt x="26643" y="27662"/>
                </a:cubicBezTo>
                <a:lnTo>
                  <a:pt x="18725" y="15802"/>
                </a:lnTo>
                <a:cubicBezTo>
                  <a:pt x="16346" y="12234"/>
                  <a:pt x="16822" y="7510"/>
                  <a:pt x="19846" y="4486"/>
                </a:cubicBezTo>
                <a:lnTo>
                  <a:pt x="26371" y="-2039"/>
                </a:lnTo>
                <a:cubicBezTo>
                  <a:pt x="29395" y="-5063"/>
                  <a:pt x="34119" y="-5539"/>
                  <a:pt x="37687" y="-3160"/>
                </a:cubicBezTo>
                <a:lnTo>
                  <a:pt x="49581" y="4758"/>
                </a:lnTo>
                <a:cubicBezTo>
                  <a:pt x="52810" y="3432"/>
                  <a:pt x="56242" y="2481"/>
                  <a:pt x="59742" y="2005"/>
                </a:cubicBezTo>
                <a:lnTo>
                  <a:pt x="66063" y="-10773"/>
                </a:lnTo>
                <a:cubicBezTo>
                  <a:pt x="67966" y="-14613"/>
                  <a:pt x="72282" y="-16550"/>
                  <a:pt x="76428" y="-15462"/>
                </a:cubicBezTo>
                <a:close/>
                <a:moveTo>
                  <a:pt x="65384" y="28546"/>
                </a:moveTo>
                <a:cubicBezTo>
                  <a:pt x="57131" y="28546"/>
                  <a:pt x="50431" y="35246"/>
                  <a:pt x="50431" y="43498"/>
                </a:cubicBezTo>
                <a:cubicBezTo>
                  <a:pt x="50431" y="51751"/>
                  <a:pt x="57131" y="58451"/>
                  <a:pt x="65384" y="58451"/>
                </a:cubicBezTo>
                <a:cubicBezTo>
                  <a:pt x="73636" y="58451"/>
                  <a:pt x="80336" y="51751"/>
                  <a:pt x="80336" y="43498"/>
                </a:cubicBezTo>
                <a:cubicBezTo>
                  <a:pt x="80336" y="35246"/>
                  <a:pt x="73636" y="28546"/>
                  <a:pt x="65384" y="2854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1043963" y="571694"/>
            <a:ext cx="1727511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spc="69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DESIGN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994251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物理结构设计与索引优化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1268" y="1694369"/>
            <a:ext cx="7527307" cy="5439380"/>
          </a:xfrm>
          <a:custGeom>
            <a:avLst/>
            <a:gdLst/>
            <a:ahLst/>
            <a:cxnLst/>
            <a:rect l="l" t="t" r="r" b="b"/>
            <a:pathLst>
              <a:path w="7527307" h="5439380">
                <a:moveTo>
                  <a:pt x="149148" y="0"/>
                </a:moveTo>
                <a:lnTo>
                  <a:pt x="7378159" y="0"/>
                </a:lnTo>
                <a:cubicBezTo>
                  <a:pt x="7460531" y="0"/>
                  <a:pt x="7527307" y="66776"/>
                  <a:pt x="7527307" y="149148"/>
                </a:cubicBezTo>
                <a:lnTo>
                  <a:pt x="7527307" y="5290232"/>
                </a:lnTo>
                <a:cubicBezTo>
                  <a:pt x="7527307" y="5372604"/>
                  <a:pt x="7460531" y="5439380"/>
                  <a:pt x="7378159" y="5439380"/>
                </a:cubicBezTo>
                <a:lnTo>
                  <a:pt x="149148" y="5439380"/>
                </a:lnTo>
                <a:cubicBezTo>
                  <a:pt x="66776" y="5439380"/>
                  <a:pt x="0" y="5372604"/>
                  <a:pt x="0" y="5290232"/>
                </a:cubicBezTo>
                <a:lnTo>
                  <a:pt x="0" y="149148"/>
                </a:lnTo>
                <a:cubicBezTo>
                  <a:pt x="0" y="66776"/>
                  <a:pt x="66776" y="0"/>
                  <a:pt x="149148" y="0"/>
                </a:cubicBezTo>
                <a:close/>
              </a:path>
            </a:pathLst>
          </a:custGeom>
          <a:solidFill>
            <a:srgbClr val="1A1D23"/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19796" y="1947066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8" name="Text 6"/>
          <p:cNvSpPr/>
          <p:nvPr/>
        </p:nvSpPr>
        <p:spPr>
          <a:xfrm>
            <a:off x="1014964" y="1897354"/>
            <a:ext cx="6934899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建表SQL示例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08404" y="2398622"/>
            <a:ext cx="7117178" cy="4532126"/>
          </a:xfrm>
          <a:custGeom>
            <a:avLst/>
            <a:gdLst/>
            <a:ahLst/>
            <a:cxnLst/>
            <a:rect l="l" t="t" r="r" b="b"/>
            <a:pathLst>
              <a:path w="7117178" h="4532126">
                <a:moveTo>
                  <a:pt x="99435" y="0"/>
                </a:moveTo>
                <a:lnTo>
                  <a:pt x="7017744" y="0"/>
                </a:lnTo>
                <a:cubicBezTo>
                  <a:pt x="7072660" y="0"/>
                  <a:pt x="7117178" y="44519"/>
                  <a:pt x="7117178" y="99435"/>
                </a:cubicBezTo>
                <a:lnTo>
                  <a:pt x="7117178" y="4432692"/>
                </a:lnTo>
                <a:cubicBezTo>
                  <a:pt x="7117178" y="4487608"/>
                  <a:pt x="7072660" y="4532126"/>
                  <a:pt x="7017744" y="4532126"/>
                </a:cubicBezTo>
                <a:lnTo>
                  <a:pt x="99435" y="4532126"/>
                </a:lnTo>
                <a:cubicBezTo>
                  <a:pt x="44519" y="4532126"/>
                  <a:pt x="0" y="4487608"/>
                  <a:pt x="0" y="4432692"/>
                </a:cubicBezTo>
                <a:lnTo>
                  <a:pt x="0" y="99435"/>
                </a:lnTo>
                <a:cubicBezTo>
                  <a:pt x="0" y="44555"/>
                  <a:pt x="44555" y="0"/>
                  <a:pt x="99435" y="0"/>
                </a:cubicBezTo>
                <a:close/>
              </a:path>
            </a:pathLst>
          </a:custGeom>
          <a:solidFill>
            <a:srgbClr val="111317"/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61684" y="2551906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用户表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61684" y="2794255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users (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61684" y="3036603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PRIMARY KEY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61684" y="3278952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username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UNIQUE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61684" y="3521301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password_hash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61684" y="3763649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DEFAULT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'user'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61684" y="4005998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created_at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DATETIME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61684" y="4248347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61684" y="4590120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文件表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61684" y="4832469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files (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61684" y="5074818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PRIMARY KEY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1684" y="5317166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user_id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1684" y="5559515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filename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61684" y="5801863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storage_key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1684" y="6044212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status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1684" y="6286561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(user_id) 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users(id)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61684" y="6528909"/>
            <a:ext cx="6885187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1268" y="7338805"/>
            <a:ext cx="7527307" cy="1797937"/>
          </a:xfrm>
          <a:custGeom>
            <a:avLst/>
            <a:gdLst/>
            <a:ahLst/>
            <a:cxnLst/>
            <a:rect l="l" t="t" r="r" b="b"/>
            <a:pathLst>
              <a:path w="7527307" h="1797937">
                <a:moveTo>
                  <a:pt x="149139" y="0"/>
                </a:moveTo>
                <a:lnTo>
                  <a:pt x="7378168" y="0"/>
                </a:lnTo>
                <a:cubicBezTo>
                  <a:pt x="7460480" y="0"/>
                  <a:pt x="7527307" y="66827"/>
                  <a:pt x="7527307" y="149139"/>
                </a:cubicBezTo>
                <a:lnTo>
                  <a:pt x="7527307" y="1648798"/>
                </a:lnTo>
                <a:cubicBezTo>
                  <a:pt x="7527307" y="1731110"/>
                  <a:pt x="7460480" y="1797937"/>
                  <a:pt x="7378168" y="1797937"/>
                </a:cubicBezTo>
                <a:lnTo>
                  <a:pt x="149139" y="1797937"/>
                </a:lnTo>
                <a:cubicBezTo>
                  <a:pt x="66827" y="1797937"/>
                  <a:pt x="0" y="1731110"/>
                  <a:pt x="0" y="1648798"/>
                </a:cubicBezTo>
                <a:lnTo>
                  <a:pt x="0" y="149139"/>
                </a:lnTo>
                <a:cubicBezTo>
                  <a:pt x="0" y="66827"/>
                  <a:pt x="66827" y="0"/>
                  <a:pt x="149139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20000"/>
                </a:srgbClr>
              </a:gs>
              <a:gs pos="100000">
                <a:srgbClr val="4FB99F">
                  <a:alpha val="5000"/>
                </a:srgbClr>
              </a:gs>
            </a:gsLst>
            <a:lin ang="270000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29117" y="7616371"/>
            <a:ext cx="198850" cy="198850"/>
          </a:xfrm>
          <a:custGeom>
            <a:avLst/>
            <a:gdLst/>
            <a:ahLst/>
            <a:cxnLst/>
            <a:rect l="l" t="t" r="r" b="b"/>
            <a:pathLst>
              <a:path w="198850" h="198850">
                <a:moveTo>
                  <a:pt x="130495" y="136709"/>
                </a:moveTo>
                <a:cubicBezTo>
                  <a:pt x="168246" y="136709"/>
                  <a:pt x="198850" y="106105"/>
                  <a:pt x="198850" y="68355"/>
                </a:cubicBezTo>
                <a:cubicBezTo>
                  <a:pt x="198850" y="30604"/>
                  <a:pt x="168246" y="0"/>
                  <a:pt x="130495" y="0"/>
                </a:cubicBezTo>
                <a:cubicBezTo>
                  <a:pt x="92745" y="0"/>
                  <a:pt x="62141" y="30604"/>
                  <a:pt x="62141" y="68355"/>
                </a:cubicBezTo>
                <a:cubicBezTo>
                  <a:pt x="62141" y="75617"/>
                  <a:pt x="63267" y="82647"/>
                  <a:pt x="65364" y="89211"/>
                </a:cubicBezTo>
                <a:lnTo>
                  <a:pt x="2719" y="151856"/>
                </a:lnTo>
                <a:cubicBezTo>
                  <a:pt x="971" y="153604"/>
                  <a:pt x="0" y="155973"/>
                  <a:pt x="0" y="158459"/>
                </a:cubicBezTo>
                <a:lnTo>
                  <a:pt x="0" y="189529"/>
                </a:lnTo>
                <a:cubicBezTo>
                  <a:pt x="0" y="194694"/>
                  <a:pt x="4156" y="198850"/>
                  <a:pt x="9321" y="198850"/>
                </a:cubicBezTo>
                <a:lnTo>
                  <a:pt x="40391" y="198850"/>
                </a:lnTo>
                <a:cubicBezTo>
                  <a:pt x="45557" y="198850"/>
                  <a:pt x="49713" y="194694"/>
                  <a:pt x="49713" y="189529"/>
                </a:cubicBezTo>
                <a:lnTo>
                  <a:pt x="49713" y="173994"/>
                </a:lnTo>
                <a:lnTo>
                  <a:pt x="65248" y="173994"/>
                </a:lnTo>
                <a:cubicBezTo>
                  <a:pt x="70413" y="173994"/>
                  <a:pt x="74569" y="169838"/>
                  <a:pt x="74569" y="164673"/>
                </a:cubicBezTo>
                <a:lnTo>
                  <a:pt x="74569" y="149138"/>
                </a:lnTo>
                <a:lnTo>
                  <a:pt x="90104" y="149138"/>
                </a:lnTo>
                <a:cubicBezTo>
                  <a:pt x="92590" y="149138"/>
                  <a:pt x="94959" y="148167"/>
                  <a:pt x="96706" y="146419"/>
                </a:cubicBezTo>
                <a:lnTo>
                  <a:pt x="109639" y="133486"/>
                </a:lnTo>
                <a:cubicBezTo>
                  <a:pt x="116203" y="135583"/>
                  <a:pt x="123233" y="136709"/>
                  <a:pt x="130495" y="136709"/>
                </a:cubicBezTo>
                <a:close/>
                <a:moveTo>
                  <a:pt x="146031" y="37284"/>
                </a:moveTo>
                <a:cubicBezTo>
                  <a:pt x="154605" y="37284"/>
                  <a:pt x="161566" y="44245"/>
                  <a:pt x="161566" y="52820"/>
                </a:cubicBezTo>
                <a:cubicBezTo>
                  <a:pt x="161566" y="61394"/>
                  <a:pt x="154605" y="68355"/>
                  <a:pt x="146031" y="68355"/>
                </a:cubicBezTo>
                <a:cubicBezTo>
                  <a:pt x="137456" y="68355"/>
                  <a:pt x="130495" y="61394"/>
                  <a:pt x="130495" y="52820"/>
                </a:cubicBezTo>
                <a:cubicBezTo>
                  <a:pt x="130495" y="44245"/>
                  <a:pt x="137456" y="37284"/>
                  <a:pt x="146031" y="3728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9" name="Text 27"/>
          <p:cNvSpPr/>
          <p:nvPr/>
        </p:nvSpPr>
        <p:spPr>
          <a:xfrm>
            <a:off x="1052249" y="7541802"/>
            <a:ext cx="145409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61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索引设计策略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39992" y="8038928"/>
            <a:ext cx="152245" cy="173994"/>
          </a:xfrm>
          <a:custGeom>
            <a:avLst/>
            <a:gdLst/>
            <a:ahLst/>
            <a:cxnLst/>
            <a:rect l="l" t="t" r="r" b="b"/>
            <a:pathLst>
              <a:path w="152245" h="173994">
                <a:moveTo>
                  <a:pt x="147759" y="23822"/>
                </a:moveTo>
                <a:cubicBezTo>
                  <a:pt x="152618" y="27356"/>
                  <a:pt x="153706" y="34153"/>
                  <a:pt x="150172" y="39013"/>
                </a:cubicBezTo>
                <a:lnTo>
                  <a:pt x="63175" y="158633"/>
                </a:lnTo>
                <a:cubicBezTo>
                  <a:pt x="61306" y="161216"/>
                  <a:pt x="58417" y="162813"/>
                  <a:pt x="55223" y="163085"/>
                </a:cubicBezTo>
                <a:cubicBezTo>
                  <a:pt x="52028" y="163357"/>
                  <a:pt x="48936" y="162168"/>
                  <a:pt x="46693" y="159925"/>
                </a:cubicBezTo>
                <a:lnTo>
                  <a:pt x="3194" y="116426"/>
                </a:lnTo>
                <a:cubicBezTo>
                  <a:pt x="-1053" y="112178"/>
                  <a:pt x="-1053" y="105280"/>
                  <a:pt x="3194" y="101032"/>
                </a:cubicBezTo>
                <a:cubicBezTo>
                  <a:pt x="7442" y="96784"/>
                  <a:pt x="14341" y="96784"/>
                  <a:pt x="18589" y="101032"/>
                </a:cubicBezTo>
                <a:lnTo>
                  <a:pt x="53082" y="135525"/>
                </a:lnTo>
                <a:lnTo>
                  <a:pt x="132602" y="26201"/>
                </a:lnTo>
                <a:cubicBezTo>
                  <a:pt x="136137" y="21341"/>
                  <a:pt x="142933" y="20254"/>
                  <a:pt x="147793" y="23788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1" name="Text 29"/>
          <p:cNvSpPr/>
          <p:nvPr/>
        </p:nvSpPr>
        <p:spPr>
          <a:xfrm>
            <a:off x="1021178" y="7989215"/>
            <a:ext cx="3977003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主键索引:</a:t>
            </a:r>
            <a:pPr>
              <a:lnSpc>
                <a:spcPct val="120000"/>
              </a:lnSpc>
            </a:pPr>
            <a:r>
              <a:rPr lang="en-US" sz="137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每个表设置自增主键id，确保数据唯一性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39992" y="8386915"/>
            <a:ext cx="152245" cy="173994"/>
          </a:xfrm>
          <a:custGeom>
            <a:avLst/>
            <a:gdLst/>
            <a:ahLst/>
            <a:cxnLst/>
            <a:rect l="l" t="t" r="r" b="b"/>
            <a:pathLst>
              <a:path w="152245" h="173994">
                <a:moveTo>
                  <a:pt x="147759" y="23822"/>
                </a:moveTo>
                <a:cubicBezTo>
                  <a:pt x="152618" y="27356"/>
                  <a:pt x="153706" y="34153"/>
                  <a:pt x="150172" y="39013"/>
                </a:cubicBezTo>
                <a:lnTo>
                  <a:pt x="63175" y="158633"/>
                </a:lnTo>
                <a:cubicBezTo>
                  <a:pt x="61306" y="161216"/>
                  <a:pt x="58417" y="162813"/>
                  <a:pt x="55223" y="163085"/>
                </a:cubicBezTo>
                <a:cubicBezTo>
                  <a:pt x="52028" y="163357"/>
                  <a:pt x="48936" y="162168"/>
                  <a:pt x="46693" y="159925"/>
                </a:cubicBezTo>
                <a:lnTo>
                  <a:pt x="3194" y="116426"/>
                </a:lnTo>
                <a:cubicBezTo>
                  <a:pt x="-1053" y="112178"/>
                  <a:pt x="-1053" y="105280"/>
                  <a:pt x="3194" y="101032"/>
                </a:cubicBezTo>
                <a:cubicBezTo>
                  <a:pt x="7442" y="96784"/>
                  <a:pt x="14341" y="96784"/>
                  <a:pt x="18589" y="101032"/>
                </a:cubicBezTo>
                <a:lnTo>
                  <a:pt x="53082" y="135525"/>
                </a:lnTo>
                <a:lnTo>
                  <a:pt x="132602" y="26201"/>
                </a:lnTo>
                <a:cubicBezTo>
                  <a:pt x="136137" y="21341"/>
                  <a:pt x="142933" y="20254"/>
                  <a:pt x="147793" y="23788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3" name="Text 31"/>
          <p:cNvSpPr/>
          <p:nvPr/>
        </p:nvSpPr>
        <p:spPr>
          <a:xfrm>
            <a:off x="1021178" y="8337203"/>
            <a:ext cx="4312563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唯一索引:</a:t>
            </a:r>
            <a:pPr>
              <a:lnSpc>
                <a:spcPct val="120000"/>
              </a:lnSpc>
            </a:pPr>
            <a:r>
              <a:rPr lang="en-US" sz="137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users.username、shares.code设置唯一约束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9992" y="8734903"/>
            <a:ext cx="152245" cy="173994"/>
          </a:xfrm>
          <a:custGeom>
            <a:avLst/>
            <a:gdLst/>
            <a:ahLst/>
            <a:cxnLst/>
            <a:rect l="l" t="t" r="r" b="b"/>
            <a:pathLst>
              <a:path w="152245" h="173994">
                <a:moveTo>
                  <a:pt x="147759" y="23822"/>
                </a:moveTo>
                <a:cubicBezTo>
                  <a:pt x="152618" y="27356"/>
                  <a:pt x="153706" y="34153"/>
                  <a:pt x="150172" y="39013"/>
                </a:cubicBezTo>
                <a:lnTo>
                  <a:pt x="63175" y="158633"/>
                </a:lnTo>
                <a:cubicBezTo>
                  <a:pt x="61306" y="161216"/>
                  <a:pt x="58417" y="162813"/>
                  <a:pt x="55223" y="163085"/>
                </a:cubicBezTo>
                <a:cubicBezTo>
                  <a:pt x="52028" y="163357"/>
                  <a:pt x="48936" y="162168"/>
                  <a:pt x="46693" y="159925"/>
                </a:cubicBezTo>
                <a:lnTo>
                  <a:pt x="3194" y="116426"/>
                </a:lnTo>
                <a:cubicBezTo>
                  <a:pt x="-1053" y="112178"/>
                  <a:pt x="-1053" y="105280"/>
                  <a:pt x="3194" y="101032"/>
                </a:cubicBezTo>
                <a:cubicBezTo>
                  <a:pt x="7442" y="96784"/>
                  <a:pt x="14341" y="96784"/>
                  <a:pt x="18589" y="101032"/>
                </a:cubicBezTo>
                <a:lnTo>
                  <a:pt x="53082" y="135525"/>
                </a:lnTo>
                <a:lnTo>
                  <a:pt x="132602" y="26201"/>
                </a:lnTo>
                <a:cubicBezTo>
                  <a:pt x="136137" y="21341"/>
                  <a:pt x="142933" y="20254"/>
                  <a:pt x="147793" y="23788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5" name="Text 33"/>
          <p:cNvSpPr/>
          <p:nvPr/>
        </p:nvSpPr>
        <p:spPr>
          <a:xfrm>
            <a:off x="1021178" y="868519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外键索引:</a:t>
            </a:r>
            <a:pPr>
              <a:lnSpc>
                <a:spcPct val="120000"/>
              </a:lnSpc>
            </a:pPr>
            <a:r>
              <a:rPr lang="en-US" sz="137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files.user_id、shares.file_id提升连接查询性能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34286" y="1694369"/>
            <a:ext cx="7527307" cy="5538805"/>
          </a:xfrm>
          <a:custGeom>
            <a:avLst/>
            <a:gdLst/>
            <a:ahLst/>
            <a:cxnLst/>
            <a:rect l="l" t="t" r="r" b="b"/>
            <a:pathLst>
              <a:path w="7527307" h="5538805">
                <a:moveTo>
                  <a:pt x="149160" y="0"/>
                </a:moveTo>
                <a:lnTo>
                  <a:pt x="7378147" y="0"/>
                </a:lnTo>
                <a:cubicBezTo>
                  <a:pt x="7460526" y="0"/>
                  <a:pt x="7527307" y="66781"/>
                  <a:pt x="7527307" y="149160"/>
                </a:cubicBezTo>
                <a:lnTo>
                  <a:pt x="7527307" y="5389645"/>
                </a:lnTo>
                <a:cubicBezTo>
                  <a:pt x="7527307" y="5472024"/>
                  <a:pt x="7460526" y="5538805"/>
                  <a:pt x="7378147" y="5538805"/>
                </a:cubicBezTo>
                <a:lnTo>
                  <a:pt x="149160" y="5538805"/>
                </a:lnTo>
                <a:cubicBezTo>
                  <a:pt x="66781" y="5538805"/>
                  <a:pt x="0" y="5472024"/>
                  <a:pt x="0" y="5389645"/>
                </a:cubicBezTo>
                <a:lnTo>
                  <a:pt x="0" y="149160"/>
                </a:lnTo>
                <a:cubicBezTo>
                  <a:pt x="0" y="66836"/>
                  <a:pt x="66836" y="0"/>
                  <a:pt x="149160" y="0"/>
                </a:cubicBezTo>
                <a:close/>
              </a:path>
            </a:pathLst>
          </a:custGeom>
          <a:solidFill>
            <a:srgbClr val="1A1D23"/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8483885" y="1947066"/>
            <a:ext cx="217492" cy="248563"/>
          </a:xfrm>
          <a:custGeom>
            <a:avLst/>
            <a:gdLst/>
            <a:ahLst/>
            <a:cxnLst/>
            <a:rect l="l" t="t" r="r" b="b"/>
            <a:pathLst>
              <a:path w="217492" h="248563">
                <a:moveTo>
                  <a:pt x="108746" y="-15535"/>
                </a:moveTo>
                <a:cubicBezTo>
                  <a:pt x="112144" y="-15535"/>
                  <a:pt x="115397" y="-14030"/>
                  <a:pt x="117630" y="-11409"/>
                </a:cubicBezTo>
                <a:lnTo>
                  <a:pt x="183655" y="66267"/>
                </a:lnTo>
                <a:cubicBezTo>
                  <a:pt x="186616" y="69714"/>
                  <a:pt x="187247" y="74569"/>
                  <a:pt x="185354" y="78695"/>
                </a:cubicBezTo>
                <a:cubicBezTo>
                  <a:pt x="183461" y="82822"/>
                  <a:pt x="179334" y="85443"/>
                  <a:pt x="174771" y="85443"/>
                </a:cubicBezTo>
                <a:lnTo>
                  <a:pt x="162682" y="85443"/>
                </a:lnTo>
                <a:lnTo>
                  <a:pt x="199190" y="128408"/>
                </a:lnTo>
                <a:cubicBezTo>
                  <a:pt x="202151" y="131855"/>
                  <a:pt x="202782" y="136709"/>
                  <a:pt x="200889" y="140836"/>
                </a:cubicBezTo>
                <a:cubicBezTo>
                  <a:pt x="198996" y="144963"/>
                  <a:pt x="194869" y="147584"/>
                  <a:pt x="190306" y="147584"/>
                </a:cubicBezTo>
                <a:lnTo>
                  <a:pt x="171615" y="147584"/>
                </a:lnTo>
                <a:lnTo>
                  <a:pt x="214725" y="198316"/>
                </a:lnTo>
                <a:cubicBezTo>
                  <a:pt x="217687" y="201763"/>
                  <a:pt x="218318" y="206618"/>
                  <a:pt x="216424" y="210744"/>
                </a:cubicBezTo>
                <a:cubicBezTo>
                  <a:pt x="214531" y="214871"/>
                  <a:pt x="210404" y="217492"/>
                  <a:pt x="205841" y="217492"/>
                </a:cubicBezTo>
                <a:lnTo>
                  <a:pt x="124281" y="217492"/>
                </a:lnTo>
                <a:lnTo>
                  <a:pt x="124281" y="248563"/>
                </a:lnTo>
                <a:cubicBezTo>
                  <a:pt x="124281" y="257156"/>
                  <a:pt x="117339" y="264098"/>
                  <a:pt x="108746" y="264098"/>
                </a:cubicBezTo>
                <a:cubicBezTo>
                  <a:pt x="100153" y="264098"/>
                  <a:pt x="93211" y="257156"/>
                  <a:pt x="93211" y="248563"/>
                </a:cubicBezTo>
                <a:lnTo>
                  <a:pt x="93211" y="217492"/>
                </a:lnTo>
                <a:lnTo>
                  <a:pt x="11651" y="217492"/>
                </a:lnTo>
                <a:cubicBezTo>
                  <a:pt x="7088" y="217492"/>
                  <a:pt x="2961" y="214871"/>
                  <a:pt x="1068" y="210744"/>
                </a:cubicBezTo>
                <a:cubicBezTo>
                  <a:pt x="-825" y="206618"/>
                  <a:pt x="-194" y="201763"/>
                  <a:pt x="2767" y="198316"/>
                </a:cubicBezTo>
                <a:lnTo>
                  <a:pt x="45877" y="147584"/>
                </a:lnTo>
                <a:lnTo>
                  <a:pt x="27187" y="147584"/>
                </a:lnTo>
                <a:cubicBezTo>
                  <a:pt x="22623" y="147584"/>
                  <a:pt x="18497" y="144963"/>
                  <a:pt x="16603" y="140836"/>
                </a:cubicBezTo>
                <a:cubicBezTo>
                  <a:pt x="14710" y="136709"/>
                  <a:pt x="15341" y="131855"/>
                  <a:pt x="18302" y="128408"/>
                </a:cubicBezTo>
                <a:lnTo>
                  <a:pt x="54810" y="85443"/>
                </a:lnTo>
                <a:lnTo>
                  <a:pt x="42722" y="85443"/>
                </a:lnTo>
                <a:cubicBezTo>
                  <a:pt x="38158" y="85443"/>
                  <a:pt x="34032" y="82822"/>
                  <a:pt x="32138" y="78695"/>
                </a:cubicBezTo>
                <a:cubicBezTo>
                  <a:pt x="30245" y="74569"/>
                  <a:pt x="30876" y="69714"/>
                  <a:pt x="33838" y="66267"/>
                </a:cubicBezTo>
                <a:lnTo>
                  <a:pt x="99862" y="-11409"/>
                </a:lnTo>
                <a:cubicBezTo>
                  <a:pt x="102095" y="-14030"/>
                  <a:pt x="105348" y="-15535"/>
                  <a:pt x="108746" y="-15535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8" name="Text 36"/>
          <p:cNvSpPr/>
          <p:nvPr/>
        </p:nvSpPr>
        <p:spPr>
          <a:xfrm>
            <a:off x="8747983" y="1897354"/>
            <a:ext cx="6934899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B+树索引原理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62136" y="2394479"/>
            <a:ext cx="7096465" cy="845113"/>
          </a:xfrm>
          <a:custGeom>
            <a:avLst/>
            <a:gdLst/>
            <a:ahLst/>
            <a:cxnLst/>
            <a:rect l="l" t="t" r="r" b="b"/>
            <a:pathLst>
              <a:path w="7096465" h="845113">
                <a:moveTo>
                  <a:pt x="49713" y="0"/>
                </a:moveTo>
                <a:lnTo>
                  <a:pt x="6997037" y="0"/>
                </a:lnTo>
                <a:cubicBezTo>
                  <a:pt x="7051950" y="0"/>
                  <a:pt x="7096465" y="44515"/>
                  <a:pt x="7096465" y="99428"/>
                </a:cubicBezTo>
                <a:lnTo>
                  <a:pt x="7096465" y="745686"/>
                </a:lnTo>
                <a:cubicBezTo>
                  <a:pt x="7096465" y="800598"/>
                  <a:pt x="7051950" y="845113"/>
                  <a:pt x="6997037" y="845113"/>
                </a:cubicBezTo>
                <a:lnTo>
                  <a:pt x="49713" y="845113"/>
                </a:lnTo>
                <a:cubicBezTo>
                  <a:pt x="22257" y="845113"/>
                  <a:pt x="0" y="822856"/>
                  <a:pt x="0" y="795401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8462136" y="2394479"/>
            <a:ext cx="49713" cy="845113"/>
          </a:xfrm>
          <a:custGeom>
            <a:avLst/>
            <a:gdLst/>
            <a:ahLst/>
            <a:cxnLst/>
            <a:rect l="l" t="t" r="r" b="b"/>
            <a:pathLst>
              <a:path w="49713" h="845113">
                <a:moveTo>
                  <a:pt x="49713" y="0"/>
                </a:moveTo>
                <a:lnTo>
                  <a:pt x="49713" y="0"/>
                </a:lnTo>
                <a:lnTo>
                  <a:pt x="49713" y="845113"/>
                </a:lnTo>
                <a:lnTo>
                  <a:pt x="49713" y="845113"/>
                </a:lnTo>
                <a:cubicBezTo>
                  <a:pt x="22257" y="845113"/>
                  <a:pt x="0" y="822856"/>
                  <a:pt x="0" y="795401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1" name="Text 39"/>
          <p:cNvSpPr/>
          <p:nvPr/>
        </p:nvSpPr>
        <p:spPr>
          <a:xfrm>
            <a:off x="8636130" y="2543617"/>
            <a:ext cx="6860330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数据结构优势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636130" y="2841892"/>
            <a:ext cx="6860330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非叶子节点只存储索引值，叶子节点通过双向链表连接，支持高效范围查询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37280" y="3990463"/>
            <a:ext cx="3479878" cy="994251"/>
          </a:xfrm>
          <a:custGeom>
            <a:avLst/>
            <a:gdLst/>
            <a:ahLst/>
            <a:cxnLst/>
            <a:rect l="l" t="t" r="r" b="b"/>
            <a:pathLst>
              <a:path w="3479878" h="994251">
                <a:moveTo>
                  <a:pt x="99425" y="0"/>
                </a:moveTo>
                <a:lnTo>
                  <a:pt x="3380453" y="0"/>
                </a:lnTo>
                <a:cubicBezTo>
                  <a:pt x="3435364" y="0"/>
                  <a:pt x="3479878" y="44514"/>
                  <a:pt x="3479878" y="99425"/>
                </a:cubicBezTo>
                <a:lnTo>
                  <a:pt x="3479878" y="894826"/>
                </a:lnTo>
                <a:cubicBezTo>
                  <a:pt x="3479878" y="949737"/>
                  <a:pt x="3435364" y="994251"/>
                  <a:pt x="3380453" y="994251"/>
                </a:cubicBezTo>
                <a:lnTo>
                  <a:pt x="99425" y="994251"/>
                </a:lnTo>
                <a:cubicBezTo>
                  <a:pt x="44514" y="994251"/>
                  <a:pt x="0" y="949737"/>
                  <a:pt x="0" y="894826"/>
                </a:cubicBezTo>
                <a:lnTo>
                  <a:pt x="0" y="99425"/>
                </a:lnTo>
                <a:cubicBezTo>
                  <a:pt x="0" y="44551"/>
                  <a:pt x="44551" y="0"/>
                  <a:pt x="9942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511848" y="4139600"/>
            <a:ext cx="3330740" cy="39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49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3-4层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542919" y="4587013"/>
            <a:ext cx="3268599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B+树高度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2071732" y="3990463"/>
            <a:ext cx="3479878" cy="994251"/>
          </a:xfrm>
          <a:custGeom>
            <a:avLst/>
            <a:gdLst/>
            <a:ahLst/>
            <a:cxnLst/>
            <a:rect l="l" t="t" r="r" b="b"/>
            <a:pathLst>
              <a:path w="3479878" h="994251">
                <a:moveTo>
                  <a:pt x="99425" y="0"/>
                </a:moveTo>
                <a:lnTo>
                  <a:pt x="3380453" y="0"/>
                </a:lnTo>
                <a:cubicBezTo>
                  <a:pt x="3435364" y="0"/>
                  <a:pt x="3479878" y="44514"/>
                  <a:pt x="3479878" y="99425"/>
                </a:cubicBezTo>
                <a:lnTo>
                  <a:pt x="3479878" y="894826"/>
                </a:lnTo>
                <a:cubicBezTo>
                  <a:pt x="3479878" y="949737"/>
                  <a:pt x="3435364" y="994251"/>
                  <a:pt x="3380453" y="994251"/>
                </a:cubicBezTo>
                <a:lnTo>
                  <a:pt x="99425" y="994251"/>
                </a:lnTo>
                <a:cubicBezTo>
                  <a:pt x="44514" y="994251"/>
                  <a:pt x="0" y="949737"/>
                  <a:pt x="0" y="894826"/>
                </a:cubicBezTo>
                <a:lnTo>
                  <a:pt x="0" y="99425"/>
                </a:lnTo>
                <a:cubicBezTo>
                  <a:pt x="0" y="44551"/>
                  <a:pt x="44551" y="0"/>
                  <a:pt x="9942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2146301" y="4139600"/>
            <a:ext cx="3330740" cy="39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49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&lt;50ms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177371" y="4587013"/>
            <a:ext cx="3268599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查询延迟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437280" y="5735584"/>
            <a:ext cx="7121321" cy="1292526"/>
          </a:xfrm>
          <a:custGeom>
            <a:avLst/>
            <a:gdLst/>
            <a:ahLst/>
            <a:cxnLst/>
            <a:rect l="l" t="t" r="r" b="b"/>
            <a:pathLst>
              <a:path w="7121321" h="1292526">
                <a:moveTo>
                  <a:pt x="99421" y="0"/>
                </a:moveTo>
                <a:lnTo>
                  <a:pt x="7021900" y="0"/>
                </a:lnTo>
                <a:cubicBezTo>
                  <a:pt x="7076809" y="0"/>
                  <a:pt x="7121321" y="44512"/>
                  <a:pt x="7121321" y="99421"/>
                </a:cubicBezTo>
                <a:lnTo>
                  <a:pt x="7121321" y="1193105"/>
                </a:lnTo>
                <a:cubicBezTo>
                  <a:pt x="7121321" y="1248014"/>
                  <a:pt x="7076809" y="1292526"/>
                  <a:pt x="7021900" y="1292526"/>
                </a:cubicBezTo>
                <a:lnTo>
                  <a:pt x="99421" y="1292526"/>
                </a:lnTo>
                <a:cubicBezTo>
                  <a:pt x="44512" y="1292526"/>
                  <a:pt x="0" y="1248014"/>
                  <a:pt x="0" y="1193105"/>
                </a:cubicBezTo>
                <a:lnTo>
                  <a:pt x="0" y="99421"/>
                </a:lnTo>
                <a:cubicBezTo>
                  <a:pt x="0" y="44549"/>
                  <a:pt x="44549" y="0"/>
                  <a:pt x="99421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8586417" y="5884722"/>
            <a:ext cx="6910043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索引命中示例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86417" y="6232709"/>
            <a:ext cx="6823046" cy="646263"/>
          </a:xfrm>
          <a:custGeom>
            <a:avLst/>
            <a:gdLst/>
            <a:ahLst/>
            <a:cxnLst/>
            <a:rect l="l" t="t" r="r" b="b"/>
            <a:pathLst>
              <a:path w="6823046" h="646263">
                <a:moveTo>
                  <a:pt x="49711" y="0"/>
                </a:moveTo>
                <a:lnTo>
                  <a:pt x="6773335" y="0"/>
                </a:lnTo>
                <a:cubicBezTo>
                  <a:pt x="6800790" y="0"/>
                  <a:pt x="6823046" y="22256"/>
                  <a:pt x="6823046" y="49711"/>
                </a:cubicBezTo>
                <a:lnTo>
                  <a:pt x="6823046" y="596552"/>
                </a:lnTo>
                <a:cubicBezTo>
                  <a:pt x="6823046" y="624007"/>
                  <a:pt x="6800790" y="646263"/>
                  <a:pt x="6773335" y="646263"/>
                </a:cubicBezTo>
                <a:lnTo>
                  <a:pt x="49711" y="646263"/>
                </a:lnTo>
                <a:cubicBezTo>
                  <a:pt x="22256" y="646263"/>
                  <a:pt x="0" y="624007"/>
                  <a:pt x="0" y="596552"/>
                </a:cubicBezTo>
                <a:lnTo>
                  <a:pt x="0" y="49711"/>
                </a:lnTo>
                <a:cubicBezTo>
                  <a:pt x="0" y="22275"/>
                  <a:pt x="22275" y="0"/>
                  <a:pt x="49711" y="0"/>
                </a:cubicBezTo>
                <a:close/>
              </a:path>
            </a:pathLst>
          </a:custGeom>
          <a:solidFill>
            <a:srgbClr val="1A1D23"/>
          </a:solidFill>
          <a:ln/>
        </p:spPr>
      </p:sp>
      <p:sp>
        <p:nvSpPr>
          <p:cNvPr id="52" name="Text 50"/>
          <p:cNvSpPr/>
          <p:nvPr/>
        </p:nvSpPr>
        <p:spPr>
          <a:xfrm>
            <a:off x="8685842" y="6332135"/>
            <a:ext cx="6698765" cy="198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* 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files 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user_id = 1;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685842" y="6580697"/>
            <a:ext cx="6698765" cy="198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type: 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| key: 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user_id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| rows: </a:t>
            </a:r>
            <a:pPr>
              <a:lnSpc>
                <a:spcPct val="110000"/>
              </a:lnSpc>
            </a:pPr>
            <a:r>
              <a:rPr lang="en-US" sz="117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234286" y="7438230"/>
            <a:ext cx="7527307" cy="1698512"/>
          </a:xfrm>
          <a:custGeom>
            <a:avLst/>
            <a:gdLst/>
            <a:ahLst/>
            <a:cxnLst/>
            <a:rect l="l" t="t" r="r" b="b"/>
            <a:pathLst>
              <a:path w="7527307" h="1698512">
                <a:moveTo>
                  <a:pt x="149129" y="0"/>
                </a:moveTo>
                <a:lnTo>
                  <a:pt x="7378178" y="0"/>
                </a:lnTo>
                <a:cubicBezTo>
                  <a:pt x="7460539" y="0"/>
                  <a:pt x="7527307" y="66767"/>
                  <a:pt x="7527307" y="149129"/>
                </a:cubicBezTo>
                <a:lnTo>
                  <a:pt x="7527307" y="1549382"/>
                </a:lnTo>
                <a:cubicBezTo>
                  <a:pt x="7527307" y="1631744"/>
                  <a:pt x="7460539" y="1698512"/>
                  <a:pt x="7378178" y="1698512"/>
                </a:cubicBezTo>
                <a:lnTo>
                  <a:pt x="149129" y="1698512"/>
                </a:lnTo>
                <a:cubicBezTo>
                  <a:pt x="66823" y="1698512"/>
                  <a:pt x="0" y="1631689"/>
                  <a:pt x="0" y="1549382"/>
                </a:cubicBezTo>
                <a:lnTo>
                  <a:pt x="0" y="149129"/>
                </a:lnTo>
                <a:cubicBezTo>
                  <a:pt x="0" y="66823"/>
                  <a:pt x="66823" y="0"/>
                  <a:pt x="149129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20000"/>
                </a:srgbClr>
              </a:gs>
              <a:gs pos="100000">
                <a:srgbClr val="4FB99F">
                  <a:alpha val="5000"/>
                </a:srgbClr>
              </a:gs>
            </a:gsLst>
            <a:lin ang="270000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8462136" y="7715796"/>
            <a:ext cx="198850" cy="198850"/>
          </a:xfrm>
          <a:custGeom>
            <a:avLst/>
            <a:gdLst/>
            <a:ahLst/>
            <a:cxnLst/>
            <a:rect l="l" t="t" r="r" b="b"/>
            <a:pathLst>
              <a:path w="198850" h="198850">
                <a:moveTo>
                  <a:pt x="0" y="99425"/>
                </a:moveTo>
                <a:cubicBezTo>
                  <a:pt x="0" y="44551"/>
                  <a:pt x="44551" y="0"/>
                  <a:pt x="99425" y="0"/>
                </a:cubicBezTo>
                <a:cubicBezTo>
                  <a:pt x="154299" y="0"/>
                  <a:pt x="198850" y="44551"/>
                  <a:pt x="198850" y="99425"/>
                </a:cubicBezTo>
                <a:cubicBezTo>
                  <a:pt x="198850" y="154299"/>
                  <a:pt x="154299" y="198850"/>
                  <a:pt x="99425" y="198850"/>
                </a:cubicBezTo>
                <a:cubicBezTo>
                  <a:pt x="44551" y="198850"/>
                  <a:pt x="0" y="154299"/>
                  <a:pt x="0" y="99425"/>
                </a:cubicBezTo>
                <a:close/>
                <a:moveTo>
                  <a:pt x="111853" y="37284"/>
                </a:moveTo>
                <a:cubicBezTo>
                  <a:pt x="111853" y="30425"/>
                  <a:pt x="106284" y="24856"/>
                  <a:pt x="99425" y="24856"/>
                </a:cubicBezTo>
                <a:cubicBezTo>
                  <a:pt x="92566" y="24856"/>
                  <a:pt x="86997" y="30425"/>
                  <a:pt x="86997" y="37284"/>
                </a:cubicBezTo>
                <a:cubicBezTo>
                  <a:pt x="86997" y="44144"/>
                  <a:pt x="92566" y="49713"/>
                  <a:pt x="99425" y="49713"/>
                </a:cubicBezTo>
                <a:cubicBezTo>
                  <a:pt x="106284" y="49713"/>
                  <a:pt x="111853" y="44144"/>
                  <a:pt x="111853" y="37284"/>
                </a:cubicBezTo>
                <a:close/>
                <a:moveTo>
                  <a:pt x="99425" y="161566"/>
                </a:moveTo>
                <a:cubicBezTo>
                  <a:pt x="113135" y="161566"/>
                  <a:pt x="124281" y="150419"/>
                  <a:pt x="124281" y="136709"/>
                </a:cubicBezTo>
                <a:cubicBezTo>
                  <a:pt x="124281" y="130418"/>
                  <a:pt x="121951" y="124631"/>
                  <a:pt x="118067" y="120281"/>
                </a:cubicBezTo>
                <a:lnTo>
                  <a:pt x="145060" y="66335"/>
                </a:lnTo>
                <a:cubicBezTo>
                  <a:pt x="147351" y="61713"/>
                  <a:pt x="145487" y="56121"/>
                  <a:pt x="140904" y="53829"/>
                </a:cubicBezTo>
                <a:cubicBezTo>
                  <a:pt x="136321" y="51538"/>
                  <a:pt x="130690" y="53402"/>
                  <a:pt x="128398" y="57985"/>
                </a:cubicBezTo>
                <a:lnTo>
                  <a:pt x="101406" y="111931"/>
                </a:lnTo>
                <a:cubicBezTo>
                  <a:pt x="100746" y="111892"/>
                  <a:pt x="100085" y="111853"/>
                  <a:pt x="99425" y="111853"/>
                </a:cubicBezTo>
                <a:cubicBezTo>
                  <a:pt x="85715" y="111853"/>
                  <a:pt x="74569" y="123000"/>
                  <a:pt x="74569" y="136709"/>
                </a:cubicBezTo>
                <a:cubicBezTo>
                  <a:pt x="74569" y="150419"/>
                  <a:pt x="85715" y="161566"/>
                  <a:pt x="99425" y="161566"/>
                </a:cubicBezTo>
                <a:close/>
                <a:moveTo>
                  <a:pt x="68355" y="55927"/>
                </a:moveTo>
                <a:cubicBezTo>
                  <a:pt x="68355" y="49067"/>
                  <a:pt x="62786" y="43498"/>
                  <a:pt x="55927" y="43498"/>
                </a:cubicBezTo>
                <a:cubicBezTo>
                  <a:pt x="49067" y="43498"/>
                  <a:pt x="43498" y="49067"/>
                  <a:pt x="43498" y="55927"/>
                </a:cubicBezTo>
                <a:cubicBezTo>
                  <a:pt x="43498" y="62786"/>
                  <a:pt x="49067" y="68355"/>
                  <a:pt x="55927" y="68355"/>
                </a:cubicBezTo>
                <a:cubicBezTo>
                  <a:pt x="62786" y="68355"/>
                  <a:pt x="68355" y="62786"/>
                  <a:pt x="68355" y="55927"/>
                </a:cubicBezTo>
                <a:close/>
                <a:moveTo>
                  <a:pt x="37284" y="111853"/>
                </a:moveTo>
                <a:cubicBezTo>
                  <a:pt x="44144" y="111853"/>
                  <a:pt x="49713" y="106284"/>
                  <a:pt x="49713" y="99425"/>
                </a:cubicBezTo>
                <a:cubicBezTo>
                  <a:pt x="49713" y="92566"/>
                  <a:pt x="44144" y="86997"/>
                  <a:pt x="37284" y="86997"/>
                </a:cubicBezTo>
                <a:cubicBezTo>
                  <a:pt x="30425" y="86997"/>
                  <a:pt x="24856" y="92566"/>
                  <a:pt x="24856" y="99425"/>
                </a:cubicBezTo>
                <a:cubicBezTo>
                  <a:pt x="24856" y="106284"/>
                  <a:pt x="30425" y="111853"/>
                  <a:pt x="37284" y="111853"/>
                </a:cubicBezTo>
                <a:close/>
                <a:moveTo>
                  <a:pt x="173994" y="99425"/>
                </a:moveTo>
                <a:cubicBezTo>
                  <a:pt x="173994" y="92566"/>
                  <a:pt x="168425" y="86997"/>
                  <a:pt x="161566" y="86997"/>
                </a:cubicBezTo>
                <a:cubicBezTo>
                  <a:pt x="154706" y="86997"/>
                  <a:pt x="149138" y="92566"/>
                  <a:pt x="149138" y="99425"/>
                </a:cubicBezTo>
                <a:cubicBezTo>
                  <a:pt x="149138" y="106284"/>
                  <a:pt x="154706" y="111853"/>
                  <a:pt x="161566" y="111853"/>
                </a:cubicBezTo>
                <a:cubicBezTo>
                  <a:pt x="168425" y="111853"/>
                  <a:pt x="173994" y="106284"/>
                  <a:pt x="173994" y="99425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6" name="Text 54"/>
          <p:cNvSpPr/>
          <p:nvPr/>
        </p:nvSpPr>
        <p:spPr>
          <a:xfrm>
            <a:off x="8785267" y="7641227"/>
            <a:ext cx="145409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61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查询优化策略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505634" y="8138353"/>
            <a:ext cx="86997" cy="173994"/>
          </a:xfrm>
          <a:custGeom>
            <a:avLst/>
            <a:gdLst/>
            <a:ahLst/>
            <a:cxnLst/>
            <a:rect l="l" t="t" r="r" b="b"/>
            <a:pathLst>
              <a:path w="86997" h="173994">
                <a:moveTo>
                  <a:pt x="83972" y="79317"/>
                </a:moveTo>
                <a:cubicBezTo>
                  <a:pt x="88220" y="83565"/>
                  <a:pt x="88220" y="90463"/>
                  <a:pt x="83972" y="94711"/>
                </a:cubicBezTo>
                <a:lnTo>
                  <a:pt x="29599" y="149084"/>
                </a:lnTo>
                <a:cubicBezTo>
                  <a:pt x="25351" y="153332"/>
                  <a:pt x="18453" y="153332"/>
                  <a:pt x="14205" y="149084"/>
                </a:cubicBezTo>
                <a:cubicBezTo>
                  <a:pt x="9957" y="144836"/>
                  <a:pt x="9957" y="137938"/>
                  <a:pt x="14205" y="133690"/>
                </a:cubicBezTo>
                <a:lnTo>
                  <a:pt x="60898" y="86997"/>
                </a:lnTo>
                <a:lnTo>
                  <a:pt x="14239" y="40304"/>
                </a:lnTo>
                <a:cubicBezTo>
                  <a:pt x="9991" y="36056"/>
                  <a:pt x="9991" y="29158"/>
                  <a:pt x="14239" y="24910"/>
                </a:cubicBezTo>
                <a:cubicBezTo>
                  <a:pt x="18487" y="20662"/>
                  <a:pt x="25385" y="20662"/>
                  <a:pt x="29633" y="24910"/>
                </a:cubicBezTo>
                <a:lnTo>
                  <a:pt x="84006" y="79283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8" name="Text 56"/>
          <p:cNvSpPr/>
          <p:nvPr/>
        </p:nvSpPr>
        <p:spPr>
          <a:xfrm>
            <a:off x="8754197" y="8088640"/>
            <a:ext cx="2522911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使用EXPLAIN分析查询执行计划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5634" y="8436628"/>
            <a:ext cx="86997" cy="173994"/>
          </a:xfrm>
          <a:custGeom>
            <a:avLst/>
            <a:gdLst/>
            <a:ahLst/>
            <a:cxnLst/>
            <a:rect l="l" t="t" r="r" b="b"/>
            <a:pathLst>
              <a:path w="86997" h="173994">
                <a:moveTo>
                  <a:pt x="83972" y="79317"/>
                </a:moveTo>
                <a:cubicBezTo>
                  <a:pt x="88220" y="83565"/>
                  <a:pt x="88220" y="90463"/>
                  <a:pt x="83972" y="94711"/>
                </a:cubicBezTo>
                <a:lnTo>
                  <a:pt x="29599" y="149084"/>
                </a:lnTo>
                <a:cubicBezTo>
                  <a:pt x="25351" y="153332"/>
                  <a:pt x="18453" y="153332"/>
                  <a:pt x="14205" y="149084"/>
                </a:cubicBezTo>
                <a:cubicBezTo>
                  <a:pt x="9957" y="144836"/>
                  <a:pt x="9957" y="137938"/>
                  <a:pt x="14205" y="133690"/>
                </a:cubicBezTo>
                <a:lnTo>
                  <a:pt x="60898" y="86997"/>
                </a:lnTo>
                <a:lnTo>
                  <a:pt x="14239" y="40304"/>
                </a:lnTo>
                <a:cubicBezTo>
                  <a:pt x="9991" y="36056"/>
                  <a:pt x="9991" y="29158"/>
                  <a:pt x="14239" y="24910"/>
                </a:cubicBezTo>
                <a:cubicBezTo>
                  <a:pt x="18487" y="20662"/>
                  <a:pt x="25385" y="20662"/>
                  <a:pt x="29633" y="24910"/>
                </a:cubicBezTo>
                <a:lnTo>
                  <a:pt x="84006" y="79283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0" name="Text 58"/>
          <p:cNvSpPr/>
          <p:nvPr/>
        </p:nvSpPr>
        <p:spPr>
          <a:xfrm>
            <a:off x="8754197" y="8386915"/>
            <a:ext cx="2522911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遵循最左前缀原则设计联合索引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505634" y="8734903"/>
            <a:ext cx="86997" cy="173994"/>
          </a:xfrm>
          <a:custGeom>
            <a:avLst/>
            <a:gdLst/>
            <a:ahLst/>
            <a:cxnLst/>
            <a:rect l="l" t="t" r="r" b="b"/>
            <a:pathLst>
              <a:path w="86997" h="173994">
                <a:moveTo>
                  <a:pt x="83972" y="79317"/>
                </a:moveTo>
                <a:cubicBezTo>
                  <a:pt x="88220" y="83565"/>
                  <a:pt x="88220" y="90463"/>
                  <a:pt x="83972" y="94711"/>
                </a:cubicBezTo>
                <a:lnTo>
                  <a:pt x="29599" y="149084"/>
                </a:lnTo>
                <a:cubicBezTo>
                  <a:pt x="25351" y="153332"/>
                  <a:pt x="18453" y="153332"/>
                  <a:pt x="14205" y="149084"/>
                </a:cubicBezTo>
                <a:cubicBezTo>
                  <a:pt x="9957" y="144836"/>
                  <a:pt x="9957" y="137938"/>
                  <a:pt x="14205" y="133690"/>
                </a:cubicBezTo>
                <a:lnTo>
                  <a:pt x="60898" y="86997"/>
                </a:lnTo>
                <a:lnTo>
                  <a:pt x="14239" y="40304"/>
                </a:lnTo>
                <a:cubicBezTo>
                  <a:pt x="9991" y="36056"/>
                  <a:pt x="9991" y="29158"/>
                  <a:pt x="14239" y="24910"/>
                </a:cubicBezTo>
                <a:cubicBezTo>
                  <a:pt x="18487" y="20662"/>
                  <a:pt x="25385" y="20662"/>
                  <a:pt x="29633" y="24910"/>
                </a:cubicBezTo>
                <a:lnTo>
                  <a:pt x="84006" y="79283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2" name="Text 60"/>
          <p:cNvSpPr/>
          <p:nvPr/>
        </p:nvSpPr>
        <p:spPr>
          <a:xfrm>
            <a:off x="8754197" y="8685191"/>
            <a:ext cx="2696905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避免在索引列上使用函数或表达式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71" y="457271"/>
            <a:ext cx="365817" cy="365817"/>
          </a:xfrm>
          <a:custGeom>
            <a:avLst/>
            <a:gdLst/>
            <a:ahLst/>
            <a:cxnLst/>
            <a:rect l="l" t="t" r="r" b="b"/>
            <a:pathLst>
              <a:path w="365817" h="365817">
                <a:moveTo>
                  <a:pt x="91454" y="0"/>
                </a:moveTo>
                <a:lnTo>
                  <a:pt x="274363" y="0"/>
                </a:lnTo>
                <a:cubicBezTo>
                  <a:pt x="324872" y="0"/>
                  <a:pt x="365817" y="40945"/>
                  <a:pt x="365817" y="91454"/>
                </a:cubicBezTo>
                <a:lnTo>
                  <a:pt x="365817" y="274363"/>
                </a:lnTo>
                <a:cubicBezTo>
                  <a:pt x="365817" y="324872"/>
                  <a:pt x="324872" y="365817"/>
                  <a:pt x="274363" y="365817"/>
                </a:cubicBezTo>
                <a:lnTo>
                  <a:pt x="91454" y="365817"/>
                </a:lnTo>
                <a:cubicBezTo>
                  <a:pt x="40945" y="365817"/>
                  <a:pt x="0" y="324872"/>
                  <a:pt x="0" y="274363"/>
                </a:cubicBezTo>
                <a:lnTo>
                  <a:pt x="0" y="91454"/>
                </a:lnTo>
                <a:cubicBezTo>
                  <a:pt x="0" y="40945"/>
                  <a:pt x="40945" y="0"/>
                  <a:pt x="91454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53013" y="560158"/>
            <a:ext cx="180051" cy="160045"/>
          </a:xfrm>
          <a:custGeom>
            <a:avLst/>
            <a:gdLst/>
            <a:ahLst/>
            <a:cxnLst/>
            <a:rect l="l" t="t" r="r" b="b"/>
            <a:pathLst>
              <a:path w="180051" h="160045">
                <a:moveTo>
                  <a:pt x="70020" y="77522"/>
                </a:moveTo>
                <a:cubicBezTo>
                  <a:pt x="90722" y="77522"/>
                  <a:pt x="107530" y="60714"/>
                  <a:pt x="107530" y="40011"/>
                </a:cubicBezTo>
                <a:cubicBezTo>
                  <a:pt x="107530" y="19309"/>
                  <a:pt x="90722" y="2501"/>
                  <a:pt x="70020" y="2501"/>
                </a:cubicBezTo>
                <a:cubicBezTo>
                  <a:pt x="49317" y="2501"/>
                  <a:pt x="32509" y="19309"/>
                  <a:pt x="32509" y="40011"/>
                </a:cubicBezTo>
                <a:cubicBezTo>
                  <a:pt x="32509" y="60714"/>
                  <a:pt x="49317" y="77522"/>
                  <a:pt x="70020" y="77522"/>
                </a:cubicBezTo>
                <a:close/>
                <a:moveTo>
                  <a:pt x="60736" y="95027"/>
                </a:moveTo>
                <a:cubicBezTo>
                  <a:pt x="29946" y="95027"/>
                  <a:pt x="5001" y="119971"/>
                  <a:pt x="5001" y="150761"/>
                </a:cubicBezTo>
                <a:cubicBezTo>
                  <a:pt x="5001" y="155888"/>
                  <a:pt x="9159" y="160045"/>
                  <a:pt x="14285" y="160045"/>
                </a:cubicBezTo>
                <a:lnTo>
                  <a:pt x="92901" y="160045"/>
                </a:lnTo>
                <a:cubicBezTo>
                  <a:pt x="81585" y="146729"/>
                  <a:pt x="75021" y="129568"/>
                  <a:pt x="75021" y="111406"/>
                </a:cubicBezTo>
                <a:lnTo>
                  <a:pt x="75021" y="101685"/>
                </a:lnTo>
                <a:cubicBezTo>
                  <a:pt x="75021" y="99403"/>
                  <a:pt x="75334" y="97152"/>
                  <a:pt x="75928" y="95027"/>
                </a:cubicBezTo>
                <a:lnTo>
                  <a:pt x="60736" y="95027"/>
                </a:lnTo>
                <a:close/>
                <a:moveTo>
                  <a:pt x="139195" y="152699"/>
                </a:moveTo>
                <a:lnTo>
                  <a:pt x="135038" y="154668"/>
                </a:lnTo>
                <a:lnTo>
                  <a:pt x="135038" y="95871"/>
                </a:lnTo>
                <a:lnTo>
                  <a:pt x="165046" y="105874"/>
                </a:lnTo>
                <a:lnTo>
                  <a:pt x="165046" y="112000"/>
                </a:lnTo>
                <a:cubicBezTo>
                  <a:pt x="165046" y="129443"/>
                  <a:pt x="154981" y="145291"/>
                  <a:pt x="139195" y="152730"/>
                </a:cubicBezTo>
                <a:close/>
                <a:moveTo>
                  <a:pt x="131881" y="81117"/>
                </a:moveTo>
                <a:lnTo>
                  <a:pt x="96871" y="92776"/>
                </a:lnTo>
                <a:cubicBezTo>
                  <a:pt x="92776" y="94151"/>
                  <a:pt x="90025" y="97965"/>
                  <a:pt x="90025" y="102279"/>
                </a:cubicBezTo>
                <a:lnTo>
                  <a:pt x="90025" y="112000"/>
                </a:lnTo>
                <a:cubicBezTo>
                  <a:pt x="90025" y="135257"/>
                  <a:pt x="103467" y="156419"/>
                  <a:pt x="124473" y="166297"/>
                </a:cubicBezTo>
                <a:lnTo>
                  <a:pt x="130255" y="169016"/>
                </a:lnTo>
                <a:cubicBezTo>
                  <a:pt x="131756" y="169704"/>
                  <a:pt x="133381" y="170079"/>
                  <a:pt x="135007" y="170079"/>
                </a:cubicBezTo>
                <a:cubicBezTo>
                  <a:pt x="136632" y="170079"/>
                  <a:pt x="138289" y="169704"/>
                  <a:pt x="139758" y="169016"/>
                </a:cubicBezTo>
                <a:lnTo>
                  <a:pt x="145541" y="166297"/>
                </a:lnTo>
                <a:cubicBezTo>
                  <a:pt x="166609" y="156388"/>
                  <a:pt x="180051" y="135226"/>
                  <a:pt x="180051" y="111969"/>
                </a:cubicBezTo>
                <a:lnTo>
                  <a:pt x="180051" y="102248"/>
                </a:lnTo>
                <a:cubicBezTo>
                  <a:pt x="180051" y="97934"/>
                  <a:pt x="177300" y="94120"/>
                  <a:pt x="173205" y="92745"/>
                </a:cubicBezTo>
                <a:lnTo>
                  <a:pt x="138195" y="81085"/>
                </a:lnTo>
                <a:cubicBezTo>
                  <a:pt x="136132" y="80398"/>
                  <a:pt x="133913" y="80398"/>
                  <a:pt x="131881" y="81085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960270" y="525862"/>
            <a:ext cx="1623314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spc="63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CONTROL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7271" y="914543"/>
            <a:ext cx="15547229" cy="457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41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用户权限分配机制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1082" y="1558534"/>
            <a:ext cx="7575464" cy="4488881"/>
          </a:xfrm>
          <a:custGeom>
            <a:avLst/>
            <a:gdLst/>
            <a:ahLst/>
            <a:cxnLst/>
            <a:rect l="l" t="t" r="r" b="b"/>
            <a:pathLst>
              <a:path w="7575464" h="4488881">
                <a:moveTo>
                  <a:pt x="137180" y="0"/>
                </a:moveTo>
                <a:lnTo>
                  <a:pt x="7438283" y="0"/>
                </a:lnTo>
                <a:cubicBezTo>
                  <a:pt x="7514046" y="0"/>
                  <a:pt x="7575464" y="61418"/>
                  <a:pt x="7575464" y="137180"/>
                </a:cubicBezTo>
                <a:lnTo>
                  <a:pt x="7575464" y="4351701"/>
                </a:lnTo>
                <a:cubicBezTo>
                  <a:pt x="7575464" y="4427464"/>
                  <a:pt x="7514046" y="4488881"/>
                  <a:pt x="7438283" y="4488881"/>
                </a:cubicBezTo>
                <a:lnTo>
                  <a:pt x="137180" y="4488881"/>
                </a:lnTo>
                <a:cubicBezTo>
                  <a:pt x="61418" y="4488881"/>
                  <a:pt x="0" y="4427464"/>
                  <a:pt x="0" y="4351701"/>
                </a:cubicBezTo>
                <a:lnTo>
                  <a:pt x="0" y="137180"/>
                </a:lnTo>
                <a:cubicBezTo>
                  <a:pt x="0" y="61418"/>
                  <a:pt x="61418" y="0"/>
                  <a:pt x="13718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93528" y="1790984"/>
            <a:ext cx="640180" cy="640180"/>
          </a:xfrm>
          <a:custGeom>
            <a:avLst/>
            <a:gdLst/>
            <a:ahLst/>
            <a:cxnLst/>
            <a:rect l="l" t="t" r="r" b="b"/>
            <a:pathLst>
              <a:path w="640180" h="640180">
                <a:moveTo>
                  <a:pt x="137184" y="0"/>
                </a:moveTo>
                <a:lnTo>
                  <a:pt x="502996" y="0"/>
                </a:lnTo>
                <a:cubicBezTo>
                  <a:pt x="578761" y="0"/>
                  <a:pt x="640180" y="61419"/>
                  <a:pt x="640180" y="137184"/>
                </a:cubicBezTo>
                <a:lnTo>
                  <a:pt x="640180" y="502996"/>
                </a:lnTo>
                <a:cubicBezTo>
                  <a:pt x="640180" y="578761"/>
                  <a:pt x="578761" y="640180"/>
                  <a:pt x="502996" y="640180"/>
                </a:cubicBezTo>
                <a:lnTo>
                  <a:pt x="137184" y="640180"/>
                </a:lnTo>
                <a:cubicBezTo>
                  <a:pt x="61419" y="640180"/>
                  <a:pt x="0" y="578761"/>
                  <a:pt x="0" y="502996"/>
                </a:cubicBezTo>
                <a:lnTo>
                  <a:pt x="0" y="137184"/>
                </a:lnTo>
                <a:cubicBezTo>
                  <a:pt x="0" y="61470"/>
                  <a:pt x="61470" y="0"/>
                  <a:pt x="137184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93585" y="1973892"/>
            <a:ext cx="240068" cy="274363"/>
          </a:xfrm>
          <a:custGeom>
            <a:avLst/>
            <a:gdLst/>
            <a:ahLst/>
            <a:cxnLst/>
            <a:rect l="l" t="t" r="r" b="b"/>
            <a:pathLst>
              <a:path w="240068" h="274363">
                <a:moveTo>
                  <a:pt x="120034" y="132895"/>
                </a:moveTo>
                <a:cubicBezTo>
                  <a:pt x="155524" y="132895"/>
                  <a:pt x="184338" y="104081"/>
                  <a:pt x="184338" y="68591"/>
                </a:cubicBezTo>
                <a:cubicBezTo>
                  <a:pt x="184338" y="33100"/>
                  <a:pt x="155524" y="4287"/>
                  <a:pt x="120034" y="4287"/>
                </a:cubicBezTo>
                <a:cubicBezTo>
                  <a:pt x="84544" y="4287"/>
                  <a:pt x="55730" y="33100"/>
                  <a:pt x="55730" y="68591"/>
                </a:cubicBezTo>
                <a:cubicBezTo>
                  <a:pt x="55730" y="104081"/>
                  <a:pt x="84544" y="132895"/>
                  <a:pt x="120034" y="132895"/>
                </a:cubicBezTo>
                <a:close/>
                <a:moveTo>
                  <a:pt x="104119" y="162903"/>
                </a:moveTo>
                <a:cubicBezTo>
                  <a:pt x="51336" y="162903"/>
                  <a:pt x="8574" y="205665"/>
                  <a:pt x="8574" y="258448"/>
                </a:cubicBezTo>
                <a:cubicBezTo>
                  <a:pt x="8574" y="267236"/>
                  <a:pt x="15701" y="274363"/>
                  <a:pt x="24489" y="274363"/>
                </a:cubicBezTo>
                <a:lnTo>
                  <a:pt x="215578" y="274363"/>
                </a:lnTo>
                <a:cubicBezTo>
                  <a:pt x="224367" y="274363"/>
                  <a:pt x="231494" y="267236"/>
                  <a:pt x="231494" y="258448"/>
                </a:cubicBezTo>
                <a:cubicBezTo>
                  <a:pt x="231494" y="205665"/>
                  <a:pt x="188732" y="162903"/>
                  <a:pt x="135949" y="162903"/>
                </a:cubicBezTo>
                <a:lnTo>
                  <a:pt x="104119" y="162903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516617" y="1813847"/>
            <a:ext cx="1680473" cy="3658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普通用户 (User)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16617" y="2179664"/>
            <a:ext cx="1623314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role='user'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3528" y="2614072"/>
            <a:ext cx="7202025" cy="59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4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普通用户只能访问和操作</a:t>
            </a:r>
            <a:pPr>
              <a:lnSpc>
                <a:spcPct val="140000"/>
              </a:lnSpc>
            </a:pPr>
            <a:r>
              <a:rPr lang="en-US" sz="144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自己的数据</a:t>
            </a:r>
            <a:pPr>
              <a:lnSpc>
                <a:spcPct val="140000"/>
              </a:lnSpc>
            </a:pPr>
            <a:r>
              <a:rPr lang="en-US" sz="144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，通过SQL的WHERE子句进行数据范围限制，确保数据隔离和隐私安全。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6392" y="3391434"/>
            <a:ext cx="7087707" cy="1143179"/>
          </a:xfrm>
          <a:custGeom>
            <a:avLst/>
            <a:gdLst/>
            <a:ahLst/>
            <a:cxnLst/>
            <a:rect l="l" t="t" r="r" b="b"/>
            <a:pathLst>
              <a:path w="7087707" h="1143179">
                <a:moveTo>
                  <a:pt x="45727" y="0"/>
                </a:moveTo>
                <a:lnTo>
                  <a:pt x="6996253" y="0"/>
                </a:lnTo>
                <a:cubicBezTo>
                  <a:pt x="7046762" y="0"/>
                  <a:pt x="7087707" y="40945"/>
                  <a:pt x="7087707" y="91454"/>
                </a:cubicBezTo>
                <a:lnTo>
                  <a:pt x="7087707" y="1051724"/>
                </a:lnTo>
                <a:cubicBezTo>
                  <a:pt x="7087707" y="1102233"/>
                  <a:pt x="7046762" y="1143179"/>
                  <a:pt x="6996253" y="1143179"/>
                </a:cubicBezTo>
                <a:lnTo>
                  <a:pt x="45727" y="1143179"/>
                </a:lnTo>
                <a:cubicBezTo>
                  <a:pt x="20473" y="1143179"/>
                  <a:pt x="0" y="1122706"/>
                  <a:pt x="0" y="1097451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16392" y="3391434"/>
            <a:ext cx="45727" cy="1143179"/>
          </a:xfrm>
          <a:custGeom>
            <a:avLst/>
            <a:gdLst/>
            <a:ahLst/>
            <a:cxnLst/>
            <a:rect l="l" t="t" r="r" b="b"/>
            <a:pathLst>
              <a:path w="45727" h="1143179">
                <a:moveTo>
                  <a:pt x="45727" y="0"/>
                </a:moveTo>
                <a:lnTo>
                  <a:pt x="45727" y="0"/>
                </a:lnTo>
                <a:lnTo>
                  <a:pt x="45727" y="1143179"/>
                </a:lnTo>
                <a:lnTo>
                  <a:pt x="45727" y="1143179"/>
                </a:lnTo>
                <a:cubicBezTo>
                  <a:pt x="20473" y="1143179"/>
                  <a:pt x="0" y="1122706"/>
                  <a:pt x="0" y="1097451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4" name="Text 12"/>
          <p:cNvSpPr/>
          <p:nvPr/>
        </p:nvSpPr>
        <p:spPr>
          <a:xfrm>
            <a:off x="876437" y="3528615"/>
            <a:ext cx="6870504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文件操作权限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76437" y="3848705"/>
            <a:ext cx="6790481" cy="548726"/>
          </a:xfrm>
          <a:custGeom>
            <a:avLst/>
            <a:gdLst/>
            <a:ahLst/>
            <a:cxnLst/>
            <a:rect l="l" t="t" r="r" b="b"/>
            <a:pathLst>
              <a:path w="6790481" h="548726">
                <a:moveTo>
                  <a:pt x="45725" y="0"/>
                </a:moveTo>
                <a:lnTo>
                  <a:pt x="6744756" y="0"/>
                </a:lnTo>
                <a:cubicBezTo>
                  <a:pt x="6770009" y="0"/>
                  <a:pt x="6790481" y="20472"/>
                  <a:pt x="6790481" y="45725"/>
                </a:cubicBezTo>
                <a:lnTo>
                  <a:pt x="6790481" y="503000"/>
                </a:lnTo>
                <a:cubicBezTo>
                  <a:pt x="6790481" y="528254"/>
                  <a:pt x="6770009" y="548726"/>
                  <a:pt x="6744756" y="548726"/>
                </a:cubicBezTo>
                <a:lnTo>
                  <a:pt x="45725" y="548726"/>
                </a:lnTo>
                <a:cubicBezTo>
                  <a:pt x="20472" y="548726"/>
                  <a:pt x="0" y="528254"/>
                  <a:pt x="0" y="503000"/>
                </a:cubicBezTo>
                <a:lnTo>
                  <a:pt x="0" y="45725"/>
                </a:lnTo>
                <a:cubicBezTo>
                  <a:pt x="0" y="20489"/>
                  <a:pt x="20489" y="0"/>
                  <a:pt x="45725" y="0"/>
                </a:cubicBezTo>
                <a:close/>
              </a:path>
            </a:pathLst>
          </a:custGeom>
          <a:solidFill>
            <a:srgbClr val="1A1D23"/>
          </a:solidFill>
          <a:ln/>
        </p:spPr>
      </p:sp>
      <p:sp>
        <p:nvSpPr>
          <p:cNvPr id="16" name="Text 14"/>
          <p:cNvSpPr/>
          <p:nvPr/>
        </p:nvSpPr>
        <p:spPr>
          <a:xfrm>
            <a:off x="967891" y="3940159"/>
            <a:ext cx="6676163" cy="182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* 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67891" y="4123068"/>
            <a:ext cx="6676163" cy="182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user_id = ?;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6392" y="4671794"/>
            <a:ext cx="7087707" cy="1143179"/>
          </a:xfrm>
          <a:custGeom>
            <a:avLst/>
            <a:gdLst/>
            <a:ahLst/>
            <a:cxnLst/>
            <a:rect l="l" t="t" r="r" b="b"/>
            <a:pathLst>
              <a:path w="7087707" h="1143179">
                <a:moveTo>
                  <a:pt x="45727" y="0"/>
                </a:moveTo>
                <a:lnTo>
                  <a:pt x="6996253" y="0"/>
                </a:lnTo>
                <a:cubicBezTo>
                  <a:pt x="7046762" y="0"/>
                  <a:pt x="7087707" y="40945"/>
                  <a:pt x="7087707" y="91454"/>
                </a:cubicBezTo>
                <a:lnTo>
                  <a:pt x="7087707" y="1051724"/>
                </a:lnTo>
                <a:cubicBezTo>
                  <a:pt x="7087707" y="1102233"/>
                  <a:pt x="7046762" y="1143179"/>
                  <a:pt x="6996253" y="1143179"/>
                </a:cubicBezTo>
                <a:lnTo>
                  <a:pt x="45727" y="1143179"/>
                </a:lnTo>
                <a:cubicBezTo>
                  <a:pt x="20473" y="1143179"/>
                  <a:pt x="0" y="1122706"/>
                  <a:pt x="0" y="1097451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716392" y="4671794"/>
            <a:ext cx="45727" cy="1143179"/>
          </a:xfrm>
          <a:custGeom>
            <a:avLst/>
            <a:gdLst/>
            <a:ahLst/>
            <a:cxnLst/>
            <a:rect l="l" t="t" r="r" b="b"/>
            <a:pathLst>
              <a:path w="45727" h="1143179">
                <a:moveTo>
                  <a:pt x="45727" y="0"/>
                </a:moveTo>
                <a:lnTo>
                  <a:pt x="45727" y="0"/>
                </a:lnTo>
                <a:lnTo>
                  <a:pt x="45727" y="1143179"/>
                </a:lnTo>
                <a:lnTo>
                  <a:pt x="45727" y="1143179"/>
                </a:lnTo>
                <a:cubicBezTo>
                  <a:pt x="20473" y="1143179"/>
                  <a:pt x="0" y="1122706"/>
                  <a:pt x="0" y="1097451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0" name="Text 18"/>
          <p:cNvSpPr/>
          <p:nvPr/>
        </p:nvSpPr>
        <p:spPr>
          <a:xfrm>
            <a:off x="876437" y="4808975"/>
            <a:ext cx="6870504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分享操作权限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76437" y="5129065"/>
            <a:ext cx="6790481" cy="548726"/>
          </a:xfrm>
          <a:custGeom>
            <a:avLst/>
            <a:gdLst/>
            <a:ahLst/>
            <a:cxnLst/>
            <a:rect l="l" t="t" r="r" b="b"/>
            <a:pathLst>
              <a:path w="6790481" h="548726">
                <a:moveTo>
                  <a:pt x="45725" y="0"/>
                </a:moveTo>
                <a:lnTo>
                  <a:pt x="6744756" y="0"/>
                </a:lnTo>
                <a:cubicBezTo>
                  <a:pt x="6770009" y="0"/>
                  <a:pt x="6790481" y="20472"/>
                  <a:pt x="6790481" y="45725"/>
                </a:cubicBezTo>
                <a:lnTo>
                  <a:pt x="6790481" y="503000"/>
                </a:lnTo>
                <a:cubicBezTo>
                  <a:pt x="6790481" y="528254"/>
                  <a:pt x="6770009" y="548726"/>
                  <a:pt x="6744756" y="548726"/>
                </a:cubicBezTo>
                <a:lnTo>
                  <a:pt x="45725" y="548726"/>
                </a:lnTo>
                <a:cubicBezTo>
                  <a:pt x="20472" y="548726"/>
                  <a:pt x="0" y="528254"/>
                  <a:pt x="0" y="503000"/>
                </a:cubicBezTo>
                <a:lnTo>
                  <a:pt x="0" y="45725"/>
                </a:lnTo>
                <a:cubicBezTo>
                  <a:pt x="0" y="20489"/>
                  <a:pt x="20489" y="0"/>
                  <a:pt x="45725" y="0"/>
                </a:cubicBezTo>
                <a:close/>
              </a:path>
            </a:pathLst>
          </a:custGeom>
          <a:solidFill>
            <a:srgbClr val="1A1D23"/>
          </a:solidFill>
          <a:ln/>
        </p:spPr>
      </p:sp>
      <p:sp>
        <p:nvSpPr>
          <p:cNvPr id="22" name="Text 20"/>
          <p:cNvSpPr/>
          <p:nvPr/>
        </p:nvSpPr>
        <p:spPr>
          <a:xfrm>
            <a:off x="967891" y="5220519"/>
            <a:ext cx="6676163" cy="182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INSERT INTO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shares (...)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7891" y="5403428"/>
            <a:ext cx="6676163" cy="182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file_id 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(...)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24456" y="1558534"/>
            <a:ext cx="7575464" cy="4488881"/>
          </a:xfrm>
          <a:custGeom>
            <a:avLst/>
            <a:gdLst/>
            <a:ahLst/>
            <a:cxnLst/>
            <a:rect l="l" t="t" r="r" b="b"/>
            <a:pathLst>
              <a:path w="7575464" h="4488881">
                <a:moveTo>
                  <a:pt x="137180" y="0"/>
                </a:moveTo>
                <a:lnTo>
                  <a:pt x="7438283" y="0"/>
                </a:lnTo>
                <a:cubicBezTo>
                  <a:pt x="7514046" y="0"/>
                  <a:pt x="7575464" y="61418"/>
                  <a:pt x="7575464" y="137180"/>
                </a:cubicBezTo>
                <a:lnTo>
                  <a:pt x="7575464" y="4351701"/>
                </a:lnTo>
                <a:cubicBezTo>
                  <a:pt x="7575464" y="4427464"/>
                  <a:pt x="7514046" y="4488881"/>
                  <a:pt x="7438283" y="4488881"/>
                </a:cubicBezTo>
                <a:lnTo>
                  <a:pt x="137180" y="4488881"/>
                </a:lnTo>
                <a:cubicBezTo>
                  <a:pt x="61418" y="4488881"/>
                  <a:pt x="0" y="4427464"/>
                  <a:pt x="0" y="4351701"/>
                </a:cubicBezTo>
                <a:lnTo>
                  <a:pt x="0" y="137180"/>
                </a:lnTo>
                <a:cubicBezTo>
                  <a:pt x="0" y="61418"/>
                  <a:pt x="61418" y="0"/>
                  <a:pt x="13718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456902" y="1790984"/>
            <a:ext cx="640180" cy="640180"/>
          </a:xfrm>
          <a:custGeom>
            <a:avLst/>
            <a:gdLst/>
            <a:ahLst/>
            <a:cxnLst/>
            <a:rect l="l" t="t" r="r" b="b"/>
            <a:pathLst>
              <a:path w="640180" h="640180">
                <a:moveTo>
                  <a:pt x="137184" y="0"/>
                </a:moveTo>
                <a:lnTo>
                  <a:pt x="502996" y="0"/>
                </a:lnTo>
                <a:cubicBezTo>
                  <a:pt x="578761" y="0"/>
                  <a:pt x="640180" y="61419"/>
                  <a:pt x="640180" y="137184"/>
                </a:cubicBezTo>
                <a:lnTo>
                  <a:pt x="640180" y="502996"/>
                </a:lnTo>
                <a:cubicBezTo>
                  <a:pt x="640180" y="578761"/>
                  <a:pt x="578761" y="640180"/>
                  <a:pt x="502996" y="640180"/>
                </a:cubicBezTo>
                <a:lnTo>
                  <a:pt x="137184" y="640180"/>
                </a:lnTo>
                <a:cubicBezTo>
                  <a:pt x="61419" y="640180"/>
                  <a:pt x="0" y="578761"/>
                  <a:pt x="0" y="502996"/>
                </a:cubicBezTo>
                <a:lnTo>
                  <a:pt x="0" y="137184"/>
                </a:lnTo>
                <a:cubicBezTo>
                  <a:pt x="0" y="61470"/>
                  <a:pt x="61470" y="0"/>
                  <a:pt x="137184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8622663" y="1973892"/>
            <a:ext cx="308658" cy="274363"/>
          </a:xfrm>
          <a:custGeom>
            <a:avLst/>
            <a:gdLst/>
            <a:ahLst/>
            <a:cxnLst/>
            <a:rect l="l" t="t" r="r" b="b"/>
            <a:pathLst>
              <a:path w="308658" h="274363">
                <a:moveTo>
                  <a:pt x="120034" y="132895"/>
                </a:moveTo>
                <a:cubicBezTo>
                  <a:pt x="155524" y="132895"/>
                  <a:pt x="184338" y="104081"/>
                  <a:pt x="184338" y="68591"/>
                </a:cubicBezTo>
                <a:cubicBezTo>
                  <a:pt x="184338" y="33100"/>
                  <a:pt x="155524" y="4287"/>
                  <a:pt x="120034" y="4287"/>
                </a:cubicBezTo>
                <a:cubicBezTo>
                  <a:pt x="84544" y="4287"/>
                  <a:pt x="55730" y="33100"/>
                  <a:pt x="55730" y="68591"/>
                </a:cubicBezTo>
                <a:cubicBezTo>
                  <a:pt x="55730" y="104081"/>
                  <a:pt x="84544" y="132895"/>
                  <a:pt x="120034" y="132895"/>
                </a:cubicBezTo>
                <a:close/>
                <a:moveTo>
                  <a:pt x="104119" y="162903"/>
                </a:moveTo>
                <a:cubicBezTo>
                  <a:pt x="51336" y="162903"/>
                  <a:pt x="8574" y="205665"/>
                  <a:pt x="8574" y="258448"/>
                </a:cubicBezTo>
                <a:cubicBezTo>
                  <a:pt x="8574" y="267236"/>
                  <a:pt x="15701" y="274363"/>
                  <a:pt x="24489" y="274363"/>
                </a:cubicBezTo>
                <a:lnTo>
                  <a:pt x="159259" y="274363"/>
                </a:lnTo>
                <a:cubicBezTo>
                  <a:pt x="139861" y="251535"/>
                  <a:pt x="128608" y="222116"/>
                  <a:pt x="128608" y="190982"/>
                </a:cubicBezTo>
                <a:lnTo>
                  <a:pt x="128608" y="174317"/>
                </a:lnTo>
                <a:cubicBezTo>
                  <a:pt x="128608" y="170405"/>
                  <a:pt x="129143" y="166547"/>
                  <a:pt x="130162" y="162903"/>
                </a:cubicBezTo>
                <a:lnTo>
                  <a:pt x="104119" y="162903"/>
                </a:lnTo>
                <a:close/>
                <a:moveTo>
                  <a:pt x="238621" y="261770"/>
                </a:moveTo>
                <a:lnTo>
                  <a:pt x="231494" y="265146"/>
                </a:lnTo>
                <a:lnTo>
                  <a:pt x="231494" y="164350"/>
                </a:lnTo>
                <a:lnTo>
                  <a:pt x="282937" y="181497"/>
                </a:lnTo>
                <a:lnTo>
                  <a:pt x="282937" y="192000"/>
                </a:lnTo>
                <a:cubicBezTo>
                  <a:pt x="282937" y="221902"/>
                  <a:pt x="265682" y="249070"/>
                  <a:pt x="238621" y="261824"/>
                </a:cubicBezTo>
                <a:close/>
                <a:moveTo>
                  <a:pt x="226081" y="139057"/>
                </a:moveTo>
                <a:lnTo>
                  <a:pt x="166065" y="159045"/>
                </a:lnTo>
                <a:cubicBezTo>
                  <a:pt x="159045" y="161403"/>
                  <a:pt x="154329" y="167940"/>
                  <a:pt x="154329" y="175335"/>
                </a:cubicBezTo>
                <a:lnTo>
                  <a:pt x="154329" y="192000"/>
                </a:lnTo>
                <a:cubicBezTo>
                  <a:pt x="154329" y="231869"/>
                  <a:pt x="177371" y="268147"/>
                  <a:pt x="213381" y="285080"/>
                </a:cubicBezTo>
                <a:lnTo>
                  <a:pt x="223295" y="289742"/>
                </a:lnTo>
                <a:cubicBezTo>
                  <a:pt x="225867" y="290921"/>
                  <a:pt x="228654" y="291564"/>
                  <a:pt x="231440" y="291564"/>
                </a:cubicBezTo>
                <a:cubicBezTo>
                  <a:pt x="234227" y="291564"/>
                  <a:pt x="237067" y="290921"/>
                  <a:pt x="239585" y="289742"/>
                </a:cubicBezTo>
                <a:lnTo>
                  <a:pt x="249499" y="285080"/>
                </a:lnTo>
                <a:cubicBezTo>
                  <a:pt x="285616" y="268093"/>
                  <a:pt x="308658" y="231815"/>
                  <a:pt x="308658" y="191947"/>
                </a:cubicBezTo>
                <a:lnTo>
                  <a:pt x="308658" y="175281"/>
                </a:lnTo>
                <a:cubicBezTo>
                  <a:pt x="308658" y="167886"/>
                  <a:pt x="303943" y="161349"/>
                  <a:pt x="296923" y="158991"/>
                </a:cubicBezTo>
                <a:lnTo>
                  <a:pt x="236906" y="139003"/>
                </a:lnTo>
                <a:cubicBezTo>
                  <a:pt x="233369" y="137824"/>
                  <a:pt x="229565" y="137824"/>
                  <a:pt x="226081" y="139003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27" name="Text 25"/>
          <p:cNvSpPr/>
          <p:nvPr/>
        </p:nvSpPr>
        <p:spPr>
          <a:xfrm>
            <a:off x="9279991" y="1813847"/>
            <a:ext cx="1634745" cy="3658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管理员 (Admin)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79991" y="2179664"/>
            <a:ext cx="1577586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role='admin'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456902" y="2614072"/>
            <a:ext cx="7202025" cy="59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4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管理员拥有</a:t>
            </a:r>
            <a:pPr>
              <a:lnSpc>
                <a:spcPct val="140000"/>
              </a:lnSpc>
            </a:pPr>
            <a:r>
              <a:rPr lang="en-US" sz="144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最高权限</a:t>
            </a:r>
            <a:pPr>
              <a:lnSpc>
                <a:spcPct val="140000"/>
              </a:lnSpc>
            </a:pPr>
            <a:r>
              <a:rPr lang="en-US" sz="144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，可以查看系统整体数据、用户统计、审计日志，以及进行违规文件强制下架操作。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456902" y="3391434"/>
            <a:ext cx="7110571" cy="1143179"/>
          </a:xfrm>
          <a:custGeom>
            <a:avLst/>
            <a:gdLst/>
            <a:ahLst/>
            <a:cxnLst/>
            <a:rect l="l" t="t" r="r" b="b"/>
            <a:pathLst>
              <a:path w="7110571" h="1143179">
                <a:moveTo>
                  <a:pt x="91454" y="0"/>
                </a:moveTo>
                <a:lnTo>
                  <a:pt x="7019117" y="0"/>
                </a:lnTo>
                <a:cubicBezTo>
                  <a:pt x="7069626" y="0"/>
                  <a:pt x="7110571" y="40945"/>
                  <a:pt x="7110571" y="91454"/>
                </a:cubicBezTo>
                <a:lnTo>
                  <a:pt x="7110571" y="1051724"/>
                </a:lnTo>
                <a:cubicBezTo>
                  <a:pt x="7110571" y="1102233"/>
                  <a:pt x="7069626" y="1143179"/>
                  <a:pt x="7019117" y="1143179"/>
                </a:cubicBezTo>
                <a:lnTo>
                  <a:pt x="91454" y="1143179"/>
                </a:lnTo>
                <a:cubicBezTo>
                  <a:pt x="40945" y="1143179"/>
                  <a:pt x="0" y="1102233"/>
                  <a:pt x="0" y="1051724"/>
                </a:cubicBezTo>
                <a:lnTo>
                  <a:pt x="0" y="91454"/>
                </a:lnTo>
                <a:cubicBezTo>
                  <a:pt x="0" y="40979"/>
                  <a:pt x="40979" y="0"/>
                  <a:pt x="91454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594084" y="3528615"/>
            <a:ext cx="6916231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系统监控权限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594084" y="3848705"/>
            <a:ext cx="6836208" cy="548726"/>
          </a:xfrm>
          <a:custGeom>
            <a:avLst/>
            <a:gdLst/>
            <a:ahLst/>
            <a:cxnLst/>
            <a:rect l="l" t="t" r="r" b="b"/>
            <a:pathLst>
              <a:path w="6836208" h="548726">
                <a:moveTo>
                  <a:pt x="45725" y="0"/>
                </a:moveTo>
                <a:lnTo>
                  <a:pt x="6790483" y="0"/>
                </a:lnTo>
                <a:cubicBezTo>
                  <a:pt x="6815736" y="0"/>
                  <a:pt x="6836208" y="20472"/>
                  <a:pt x="6836208" y="45725"/>
                </a:cubicBezTo>
                <a:lnTo>
                  <a:pt x="6836208" y="503000"/>
                </a:lnTo>
                <a:cubicBezTo>
                  <a:pt x="6836208" y="528254"/>
                  <a:pt x="6815736" y="548726"/>
                  <a:pt x="6790483" y="548726"/>
                </a:cubicBezTo>
                <a:lnTo>
                  <a:pt x="45725" y="548726"/>
                </a:lnTo>
                <a:cubicBezTo>
                  <a:pt x="20472" y="548726"/>
                  <a:pt x="0" y="528254"/>
                  <a:pt x="0" y="503000"/>
                </a:cubicBezTo>
                <a:lnTo>
                  <a:pt x="0" y="45725"/>
                </a:lnTo>
                <a:cubicBezTo>
                  <a:pt x="0" y="20489"/>
                  <a:pt x="20489" y="0"/>
                  <a:pt x="45725" y="0"/>
                </a:cubicBezTo>
                <a:close/>
              </a:path>
            </a:pathLst>
          </a:custGeom>
          <a:solidFill>
            <a:srgbClr val="1A1D23"/>
          </a:solidFill>
          <a:ln/>
        </p:spPr>
      </p:sp>
      <p:sp>
        <p:nvSpPr>
          <p:cNvPr id="33" name="Text 31"/>
          <p:cNvSpPr/>
          <p:nvPr/>
        </p:nvSpPr>
        <p:spPr>
          <a:xfrm>
            <a:off x="8685538" y="3940159"/>
            <a:ext cx="6721890" cy="182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(*), 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(size)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85538" y="4123068"/>
            <a:ext cx="6721890" cy="182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files;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456902" y="4671794"/>
            <a:ext cx="7110571" cy="1143179"/>
          </a:xfrm>
          <a:custGeom>
            <a:avLst/>
            <a:gdLst/>
            <a:ahLst/>
            <a:cxnLst/>
            <a:rect l="l" t="t" r="r" b="b"/>
            <a:pathLst>
              <a:path w="7110571" h="1143179">
                <a:moveTo>
                  <a:pt x="91454" y="0"/>
                </a:moveTo>
                <a:lnTo>
                  <a:pt x="7019117" y="0"/>
                </a:lnTo>
                <a:cubicBezTo>
                  <a:pt x="7069626" y="0"/>
                  <a:pt x="7110571" y="40945"/>
                  <a:pt x="7110571" y="91454"/>
                </a:cubicBezTo>
                <a:lnTo>
                  <a:pt x="7110571" y="1051724"/>
                </a:lnTo>
                <a:cubicBezTo>
                  <a:pt x="7110571" y="1102233"/>
                  <a:pt x="7069626" y="1143179"/>
                  <a:pt x="7019117" y="1143179"/>
                </a:cubicBezTo>
                <a:lnTo>
                  <a:pt x="91454" y="1143179"/>
                </a:lnTo>
                <a:cubicBezTo>
                  <a:pt x="40945" y="1143179"/>
                  <a:pt x="0" y="1102233"/>
                  <a:pt x="0" y="1051724"/>
                </a:cubicBezTo>
                <a:lnTo>
                  <a:pt x="0" y="91454"/>
                </a:lnTo>
                <a:cubicBezTo>
                  <a:pt x="0" y="40979"/>
                  <a:pt x="40979" y="0"/>
                  <a:pt x="91454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594084" y="4808975"/>
            <a:ext cx="6916231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审计日志权限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594084" y="5129065"/>
            <a:ext cx="6836208" cy="548726"/>
          </a:xfrm>
          <a:custGeom>
            <a:avLst/>
            <a:gdLst/>
            <a:ahLst/>
            <a:cxnLst/>
            <a:rect l="l" t="t" r="r" b="b"/>
            <a:pathLst>
              <a:path w="6836208" h="548726">
                <a:moveTo>
                  <a:pt x="45725" y="0"/>
                </a:moveTo>
                <a:lnTo>
                  <a:pt x="6790483" y="0"/>
                </a:lnTo>
                <a:cubicBezTo>
                  <a:pt x="6815736" y="0"/>
                  <a:pt x="6836208" y="20472"/>
                  <a:pt x="6836208" y="45725"/>
                </a:cubicBezTo>
                <a:lnTo>
                  <a:pt x="6836208" y="503000"/>
                </a:lnTo>
                <a:cubicBezTo>
                  <a:pt x="6836208" y="528254"/>
                  <a:pt x="6815736" y="548726"/>
                  <a:pt x="6790483" y="548726"/>
                </a:cubicBezTo>
                <a:lnTo>
                  <a:pt x="45725" y="548726"/>
                </a:lnTo>
                <a:cubicBezTo>
                  <a:pt x="20472" y="548726"/>
                  <a:pt x="0" y="528254"/>
                  <a:pt x="0" y="503000"/>
                </a:cubicBezTo>
                <a:lnTo>
                  <a:pt x="0" y="45725"/>
                </a:lnTo>
                <a:cubicBezTo>
                  <a:pt x="0" y="20489"/>
                  <a:pt x="20489" y="0"/>
                  <a:pt x="45725" y="0"/>
                </a:cubicBezTo>
                <a:close/>
              </a:path>
            </a:pathLst>
          </a:custGeom>
          <a:solidFill>
            <a:srgbClr val="1A1D23"/>
          </a:solidFill>
          <a:ln/>
        </p:spPr>
      </p:sp>
      <p:sp>
        <p:nvSpPr>
          <p:cNvPr id="38" name="Text 36"/>
          <p:cNvSpPr/>
          <p:nvPr/>
        </p:nvSpPr>
        <p:spPr>
          <a:xfrm>
            <a:off x="8685538" y="5220519"/>
            <a:ext cx="6721890" cy="182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* 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logs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685538" y="5403428"/>
            <a:ext cx="6721890" cy="182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 BY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timestamp 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DESC</a:t>
            </a:r>
            <a:pPr>
              <a:lnSpc>
                <a:spcPct val="11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61082" y="6237952"/>
            <a:ext cx="7575464" cy="2454023"/>
          </a:xfrm>
          <a:custGeom>
            <a:avLst/>
            <a:gdLst/>
            <a:ahLst/>
            <a:cxnLst/>
            <a:rect l="l" t="t" r="r" b="b"/>
            <a:pathLst>
              <a:path w="7575464" h="2454023">
                <a:moveTo>
                  <a:pt x="137180" y="0"/>
                </a:moveTo>
                <a:lnTo>
                  <a:pt x="7438284" y="0"/>
                </a:lnTo>
                <a:cubicBezTo>
                  <a:pt x="7514046" y="0"/>
                  <a:pt x="7575464" y="61418"/>
                  <a:pt x="7575464" y="137180"/>
                </a:cubicBezTo>
                <a:lnTo>
                  <a:pt x="7575464" y="2316844"/>
                </a:lnTo>
                <a:cubicBezTo>
                  <a:pt x="7575464" y="2392606"/>
                  <a:pt x="7514046" y="2454023"/>
                  <a:pt x="7438284" y="2454023"/>
                </a:cubicBezTo>
                <a:lnTo>
                  <a:pt x="137180" y="2454023"/>
                </a:lnTo>
                <a:cubicBezTo>
                  <a:pt x="61468" y="2454023"/>
                  <a:pt x="0" y="2392555"/>
                  <a:pt x="0" y="2316844"/>
                </a:cubicBezTo>
                <a:lnTo>
                  <a:pt x="0" y="137180"/>
                </a:lnTo>
                <a:cubicBezTo>
                  <a:pt x="0" y="61418"/>
                  <a:pt x="61418" y="0"/>
                  <a:pt x="13718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47801" y="6424664"/>
            <a:ext cx="457271" cy="457271"/>
          </a:xfrm>
          <a:custGeom>
            <a:avLst/>
            <a:gdLst/>
            <a:ahLst/>
            <a:cxnLst/>
            <a:rect l="l" t="t" r="r" b="b"/>
            <a:pathLst>
              <a:path w="457271" h="457271">
                <a:moveTo>
                  <a:pt x="91454" y="0"/>
                </a:moveTo>
                <a:lnTo>
                  <a:pt x="365817" y="0"/>
                </a:lnTo>
                <a:cubicBezTo>
                  <a:pt x="416326" y="0"/>
                  <a:pt x="457271" y="40945"/>
                  <a:pt x="457271" y="91454"/>
                </a:cubicBezTo>
                <a:lnTo>
                  <a:pt x="457271" y="365817"/>
                </a:lnTo>
                <a:cubicBezTo>
                  <a:pt x="457271" y="416326"/>
                  <a:pt x="416326" y="457271"/>
                  <a:pt x="365817" y="457271"/>
                </a:cubicBezTo>
                <a:lnTo>
                  <a:pt x="91454" y="457271"/>
                </a:lnTo>
                <a:cubicBezTo>
                  <a:pt x="40945" y="457271"/>
                  <a:pt x="0" y="416326"/>
                  <a:pt x="0" y="365817"/>
                </a:cubicBezTo>
                <a:lnTo>
                  <a:pt x="0" y="91454"/>
                </a:lnTo>
                <a:cubicBezTo>
                  <a:pt x="0" y="40945"/>
                  <a:pt x="40945" y="0"/>
                  <a:pt x="91454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796414" y="6561845"/>
            <a:ext cx="160045" cy="182909"/>
          </a:xfrm>
          <a:custGeom>
            <a:avLst/>
            <a:gdLst/>
            <a:ahLst/>
            <a:cxnLst/>
            <a:rect l="l" t="t" r="r" b="b"/>
            <a:pathLst>
              <a:path w="160045" h="182909">
                <a:moveTo>
                  <a:pt x="160045" y="73521"/>
                </a:moveTo>
                <a:cubicBezTo>
                  <a:pt x="154758" y="77022"/>
                  <a:pt x="148685" y="79844"/>
                  <a:pt x="142361" y="82095"/>
                </a:cubicBezTo>
                <a:cubicBezTo>
                  <a:pt x="125571" y="88096"/>
                  <a:pt x="103529" y="91454"/>
                  <a:pt x="80023" y="91454"/>
                </a:cubicBezTo>
                <a:cubicBezTo>
                  <a:pt x="56516" y="91454"/>
                  <a:pt x="34438" y="88060"/>
                  <a:pt x="17684" y="82095"/>
                </a:cubicBezTo>
                <a:cubicBezTo>
                  <a:pt x="11396" y="79844"/>
                  <a:pt x="5287" y="77022"/>
                  <a:pt x="0" y="73521"/>
                </a:cubicBezTo>
                <a:lnTo>
                  <a:pt x="0" y="102886"/>
                </a:lnTo>
                <a:cubicBezTo>
                  <a:pt x="0" y="118676"/>
                  <a:pt x="35832" y="131466"/>
                  <a:pt x="80023" y="131466"/>
                </a:cubicBezTo>
                <a:cubicBezTo>
                  <a:pt x="124214" y="131466"/>
                  <a:pt x="160045" y="118676"/>
                  <a:pt x="160045" y="102886"/>
                </a:cubicBezTo>
                <a:lnTo>
                  <a:pt x="160045" y="73521"/>
                </a:lnTo>
                <a:close/>
                <a:moveTo>
                  <a:pt x="160045" y="45727"/>
                </a:moveTo>
                <a:lnTo>
                  <a:pt x="160045" y="28579"/>
                </a:lnTo>
                <a:cubicBezTo>
                  <a:pt x="160045" y="12789"/>
                  <a:pt x="124214" y="0"/>
                  <a:pt x="80023" y="0"/>
                </a:cubicBezTo>
                <a:cubicBezTo>
                  <a:pt x="35832" y="0"/>
                  <a:pt x="0" y="12789"/>
                  <a:pt x="0" y="28579"/>
                </a:cubicBezTo>
                <a:lnTo>
                  <a:pt x="0" y="45727"/>
                </a:lnTo>
                <a:cubicBezTo>
                  <a:pt x="0" y="61517"/>
                  <a:pt x="35832" y="74307"/>
                  <a:pt x="80023" y="74307"/>
                </a:cubicBezTo>
                <a:cubicBezTo>
                  <a:pt x="124214" y="74307"/>
                  <a:pt x="160045" y="61517"/>
                  <a:pt x="160045" y="45727"/>
                </a:cubicBezTo>
                <a:close/>
                <a:moveTo>
                  <a:pt x="142361" y="139253"/>
                </a:moveTo>
                <a:cubicBezTo>
                  <a:pt x="125607" y="145219"/>
                  <a:pt x="103565" y="148613"/>
                  <a:pt x="80023" y="148613"/>
                </a:cubicBezTo>
                <a:cubicBezTo>
                  <a:pt x="56480" y="148613"/>
                  <a:pt x="34438" y="145219"/>
                  <a:pt x="17684" y="139253"/>
                </a:cubicBezTo>
                <a:cubicBezTo>
                  <a:pt x="11396" y="137003"/>
                  <a:pt x="5287" y="134181"/>
                  <a:pt x="0" y="130680"/>
                </a:cubicBezTo>
                <a:lnTo>
                  <a:pt x="0" y="154329"/>
                </a:lnTo>
                <a:cubicBezTo>
                  <a:pt x="0" y="170119"/>
                  <a:pt x="35832" y="182909"/>
                  <a:pt x="80023" y="182909"/>
                </a:cubicBezTo>
                <a:cubicBezTo>
                  <a:pt x="124214" y="182909"/>
                  <a:pt x="160045" y="170119"/>
                  <a:pt x="160045" y="154329"/>
                </a:cubicBezTo>
                <a:lnTo>
                  <a:pt x="160045" y="130680"/>
                </a:lnTo>
                <a:cubicBezTo>
                  <a:pt x="154758" y="134181"/>
                  <a:pt x="148685" y="137003"/>
                  <a:pt x="142361" y="139253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3" name="Text 41"/>
          <p:cNvSpPr/>
          <p:nvPr/>
        </p:nvSpPr>
        <p:spPr>
          <a:xfrm>
            <a:off x="1242254" y="6493255"/>
            <a:ext cx="1714768" cy="320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数据库授权机制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7801" y="7019117"/>
            <a:ext cx="7202025" cy="1486132"/>
          </a:xfrm>
          <a:custGeom>
            <a:avLst/>
            <a:gdLst/>
            <a:ahLst/>
            <a:cxnLst/>
            <a:rect l="l" t="t" r="r" b="b"/>
            <a:pathLst>
              <a:path w="7202025" h="1486132">
                <a:moveTo>
                  <a:pt x="91457" y="0"/>
                </a:moveTo>
                <a:lnTo>
                  <a:pt x="7110569" y="0"/>
                </a:lnTo>
                <a:cubicBezTo>
                  <a:pt x="7161079" y="0"/>
                  <a:pt x="7202025" y="40947"/>
                  <a:pt x="7202025" y="91457"/>
                </a:cubicBezTo>
                <a:lnTo>
                  <a:pt x="7202025" y="1394676"/>
                </a:lnTo>
                <a:cubicBezTo>
                  <a:pt x="7202025" y="1445186"/>
                  <a:pt x="7161079" y="1486132"/>
                  <a:pt x="7110569" y="1486132"/>
                </a:cubicBezTo>
                <a:lnTo>
                  <a:pt x="91457" y="1486132"/>
                </a:lnTo>
                <a:cubicBezTo>
                  <a:pt x="40947" y="1486132"/>
                  <a:pt x="0" y="1445186"/>
                  <a:pt x="0" y="1394676"/>
                </a:cubicBezTo>
                <a:lnTo>
                  <a:pt x="0" y="91457"/>
                </a:lnTo>
                <a:cubicBezTo>
                  <a:pt x="0" y="40980"/>
                  <a:pt x="40980" y="0"/>
                  <a:pt x="91457" y="0"/>
                </a:cubicBezTo>
                <a:close/>
              </a:path>
            </a:pathLst>
          </a:custGeom>
          <a:solidFill>
            <a:srgbClr val="111317"/>
          </a:solidFill>
          <a:ln/>
        </p:spPr>
      </p:sp>
      <p:sp>
        <p:nvSpPr>
          <p:cNvPr id="45" name="Text 43"/>
          <p:cNvSpPr/>
          <p:nvPr/>
        </p:nvSpPr>
        <p:spPr>
          <a:xfrm>
            <a:off x="784983" y="7156298"/>
            <a:ext cx="6996253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普通用户授权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84983" y="7379218"/>
            <a:ext cx="6996253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GRANT SELECTON</a:t>
            </a:r>
            <a:pPr>
              <a:lnSpc>
                <a:spcPct val="14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files </a:t>
            </a:r>
            <a:pPr>
              <a:lnSpc>
                <a:spcPct val="14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</a:t>
            </a:r>
            <a:pPr>
              <a:lnSpc>
                <a:spcPct val="14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'user_role';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84983" y="7602138"/>
            <a:ext cx="6996253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GRANT INSERTON</a:t>
            </a:r>
            <a:pPr>
              <a:lnSpc>
                <a:spcPct val="14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shares </a:t>
            </a:r>
            <a:pPr>
              <a:lnSpc>
                <a:spcPct val="14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</a:t>
            </a:r>
            <a:pPr>
              <a:lnSpc>
                <a:spcPct val="14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'user_role';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84983" y="7916512"/>
            <a:ext cx="6996253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管理员授权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84983" y="8139432"/>
            <a:ext cx="6996253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GRANT ALL PRIVILEGESON</a:t>
            </a:r>
            <a:pPr>
              <a:lnSpc>
                <a:spcPct val="14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*.* </a:t>
            </a:r>
            <a:pPr>
              <a:lnSpc>
                <a:spcPct val="140000"/>
              </a:lnSpc>
            </a:pPr>
            <a:r>
              <a:rPr lang="en-US" sz="108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</a:t>
            </a:r>
            <a:pPr>
              <a:lnSpc>
                <a:spcPct val="140000"/>
              </a:lnSpc>
            </a:pPr>
            <a:r>
              <a:rPr lang="en-US" sz="108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'admin_role';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24456" y="6237952"/>
            <a:ext cx="7575464" cy="2454023"/>
          </a:xfrm>
          <a:custGeom>
            <a:avLst/>
            <a:gdLst/>
            <a:ahLst/>
            <a:cxnLst/>
            <a:rect l="l" t="t" r="r" b="b"/>
            <a:pathLst>
              <a:path w="7575464" h="2454023">
                <a:moveTo>
                  <a:pt x="137180" y="0"/>
                </a:moveTo>
                <a:lnTo>
                  <a:pt x="7438284" y="0"/>
                </a:lnTo>
                <a:cubicBezTo>
                  <a:pt x="7514046" y="0"/>
                  <a:pt x="7575464" y="61418"/>
                  <a:pt x="7575464" y="137180"/>
                </a:cubicBezTo>
                <a:lnTo>
                  <a:pt x="7575464" y="2316844"/>
                </a:lnTo>
                <a:cubicBezTo>
                  <a:pt x="7575464" y="2392606"/>
                  <a:pt x="7514046" y="2454023"/>
                  <a:pt x="7438284" y="2454023"/>
                </a:cubicBezTo>
                <a:lnTo>
                  <a:pt x="137180" y="2454023"/>
                </a:lnTo>
                <a:cubicBezTo>
                  <a:pt x="61468" y="2454023"/>
                  <a:pt x="0" y="2392555"/>
                  <a:pt x="0" y="2316844"/>
                </a:cubicBezTo>
                <a:lnTo>
                  <a:pt x="0" y="137180"/>
                </a:lnTo>
                <a:cubicBezTo>
                  <a:pt x="0" y="61418"/>
                  <a:pt x="61418" y="0"/>
                  <a:pt x="13718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8411175" y="6424664"/>
            <a:ext cx="457271" cy="457271"/>
          </a:xfrm>
          <a:custGeom>
            <a:avLst/>
            <a:gdLst/>
            <a:ahLst/>
            <a:cxnLst/>
            <a:rect l="l" t="t" r="r" b="b"/>
            <a:pathLst>
              <a:path w="457271" h="457271">
                <a:moveTo>
                  <a:pt x="91454" y="0"/>
                </a:moveTo>
                <a:lnTo>
                  <a:pt x="365817" y="0"/>
                </a:lnTo>
                <a:cubicBezTo>
                  <a:pt x="416326" y="0"/>
                  <a:pt x="457271" y="40945"/>
                  <a:pt x="457271" y="91454"/>
                </a:cubicBezTo>
                <a:lnTo>
                  <a:pt x="457271" y="365817"/>
                </a:lnTo>
                <a:cubicBezTo>
                  <a:pt x="457271" y="416326"/>
                  <a:pt x="416326" y="457271"/>
                  <a:pt x="365817" y="457271"/>
                </a:cubicBezTo>
                <a:lnTo>
                  <a:pt x="91454" y="457271"/>
                </a:lnTo>
                <a:cubicBezTo>
                  <a:pt x="40945" y="457271"/>
                  <a:pt x="0" y="416326"/>
                  <a:pt x="0" y="365817"/>
                </a:cubicBezTo>
                <a:lnTo>
                  <a:pt x="0" y="91454"/>
                </a:lnTo>
                <a:cubicBezTo>
                  <a:pt x="0" y="40945"/>
                  <a:pt x="40945" y="0"/>
                  <a:pt x="91454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8548357" y="6561845"/>
            <a:ext cx="182909" cy="182909"/>
          </a:xfrm>
          <a:custGeom>
            <a:avLst/>
            <a:gdLst/>
            <a:ahLst/>
            <a:cxnLst/>
            <a:rect l="l" t="t" r="r" b="b"/>
            <a:pathLst>
              <a:path w="182909" h="182909">
                <a:moveTo>
                  <a:pt x="91454" y="0"/>
                </a:moveTo>
                <a:cubicBezTo>
                  <a:pt x="93098" y="0"/>
                  <a:pt x="94741" y="357"/>
                  <a:pt x="96241" y="1036"/>
                </a:cubicBezTo>
                <a:lnTo>
                  <a:pt x="163546" y="29580"/>
                </a:lnTo>
                <a:cubicBezTo>
                  <a:pt x="171405" y="32902"/>
                  <a:pt x="177264" y="40654"/>
                  <a:pt x="177228" y="50014"/>
                </a:cubicBezTo>
                <a:cubicBezTo>
                  <a:pt x="177050" y="85453"/>
                  <a:pt x="162474" y="150292"/>
                  <a:pt x="100921" y="179765"/>
                </a:cubicBezTo>
                <a:cubicBezTo>
                  <a:pt x="94955" y="182623"/>
                  <a:pt x="88025" y="182623"/>
                  <a:pt x="82059" y="179765"/>
                </a:cubicBezTo>
                <a:cubicBezTo>
                  <a:pt x="20470" y="150292"/>
                  <a:pt x="5930" y="85453"/>
                  <a:pt x="5752" y="50014"/>
                </a:cubicBezTo>
                <a:cubicBezTo>
                  <a:pt x="5716" y="40654"/>
                  <a:pt x="11575" y="32902"/>
                  <a:pt x="19434" y="29580"/>
                </a:cubicBezTo>
                <a:lnTo>
                  <a:pt x="86703" y="1036"/>
                </a:lnTo>
                <a:cubicBezTo>
                  <a:pt x="88203" y="357"/>
                  <a:pt x="89811" y="0"/>
                  <a:pt x="91454" y="0"/>
                </a:cubicBezTo>
                <a:close/>
                <a:moveTo>
                  <a:pt x="91454" y="23864"/>
                </a:moveTo>
                <a:lnTo>
                  <a:pt x="91454" y="158938"/>
                </a:lnTo>
                <a:cubicBezTo>
                  <a:pt x="140754" y="135074"/>
                  <a:pt x="154008" y="82202"/>
                  <a:pt x="154329" y="50550"/>
                </a:cubicBezTo>
                <a:lnTo>
                  <a:pt x="91454" y="23900"/>
                </a:lnTo>
                <a:lnTo>
                  <a:pt x="91454" y="2390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3" name="Text 51"/>
          <p:cNvSpPr/>
          <p:nvPr/>
        </p:nvSpPr>
        <p:spPr>
          <a:xfrm>
            <a:off x="9005628" y="6493255"/>
            <a:ext cx="1028861" cy="320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安全机制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444042" y="7064844"/>
            <a:ext cx="140039" cy="160045"/>
          </a:xfrm>
          <a:custGeom>
            <a:avLst/>
            <a:gdLst/>
            <a:ahLst/>
            <a:cxnLst/>
            <a:rect l="l" t="t" r="r" b="b"/>
            <a:pathLst>
              <a:path w="140039" h="160045">
                <a:moveTo>
                  <a:pt x="135913" y="21912"/>
                </a:moveTo>
                <a:cubicBezTo>
                  <a:pt x="140383" y="25163"/>
                  <a:pt x="141384" y="31415"/>
                  <a:pt x="138133" y="35885"/>
                </a:cubicBezTo>
                <a:lnTo>
                  <a:pt x="58110" y="145916"/>
                </a:lnTo>
                <a:cubicBezTo>
                  <a:pt x="56391" y="148292"/>
                  <a:pt x="53734" y="149761"/>
                  <a:pt x="50796" y="150011"/>
                </a:cubicBezTo>
                <a:cubicBezTo>
                  <a:pt x="47857" y="150261"/>
                  <a:pt x="45013" y="149167"/>
                  <a:pt x="42950" y="147104"/>
                </a:cubicBezTo>
                <a:lnTo>
                  <a:pt x="2938" y="107093"/>
                </a:lnTo>
                <a:cubicBezTo>
                  <a:pt x="-969" y="103185"/>
                  <a:pt x="-969" y="96840"/>
                  <a:pt x="2938" y="92932"/>
                </a:cubicBezTo>
                <a:cubicBezTo>
                  <a:pt x="6846" y="89025"/>
                  <a:pt x="13191" y="89025"/>
                  <a:pt x="17099" y="92932"/>
                </a:cubicBezTo>
                <a:lnTo>
                  <a:pt x="48826" y="124660"/>
                </a:lnTo>
                <a:lnTo>
                  <a:pt x="121972" y="24101"/>
                </a:lnTo>
                <a:cubicBezTo>
                  <a:pt x="125223" y="19631"/>
                  <a:pt x="131474" y="18630"/>
                  <a:pt x="135944" y="2188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5" name="Text 53"/>
          <p:cNvSpPr/>
          <p:nvPr/>
        </p:nvSpPr>
        <p:spPr>
          <a:xfrm>
            <a:off x="8702686" y="7019117"/>
            <a:ext cx="2560720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数据隔离:</a:t>
            </a:r>
            <a:pPr>
              <a:lnSpc>
                <a:spcPct val="120000"/>
              </a:lnSpc>
            </a:pPr>
            <a:r>
              <a:rPr lang="en-US" sz="126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用户只能访问自己的数据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444042" y="7384934"/>
            <a:ext cx="140039" cy="160045"/>
          </a:xfrm>
          <a:custGeom>
            <a:avLst/>
            <a:gdLst/>
            <a:ahLst/>
            <a:cxnLst/>
            <a:rect l="l" t="t" r="r" b="b"/>
            <a:pathLst>
              <a:path w="140039" h="160045">
                <a:moveTo>
                  <a:pt x="135913" y="21912"/>
                </a:moveTo>
                <a:cubicBezTo>
                  <a:pt x="140383" y="25163"/>
                  <a:pt x="141384" y="31415"/>
                  <a:pt x="138133" y="35885"/>
                </a:cubicBezTo>
                <a:lnTo>
                  <a:pt x="58110" y="145916"/>
                </a:lnTo>
                <a:cubicBezTo>
                  <a:pt x="56391" y="148292"/>
                  <a:pt x="53734" y="149761"/>
                  <a:pt x="50796" y="150011"/>
                </a:cubicBezTo>
                <a:cubicBezTo>
                  <a:pt x="47857" y="150261"/>
                  <a:pt x="45013" y="149167"/>
                  <a:pt x="42950" y="147104"/>
                </a:cubicBezTo>
                <a:lnTo>
                  <a:pt x="2938" y="107093"/>
                </a:lnTo>
                <a:cubicBezTo>
                  <a:pt x="-969" y="103185"/>
                  <a:pt x="-969" y="96840"/>
                  <a:pt x="2938" y="92932"/>
                </a:cubicBezTo>
                <a:cubicBezTo>
                  <a:pt x="6846" y="89025"/>
                  <a:pt x="13191" y="89025"/>
                  <a:pt x="17099" y="92932"/>
                </a:cubicBezTo>
                <a:lnTo>
                  <a:pt x="48826" y="124660"/>
                </a:lnTo>
                <a:lnTo>
                  <a:pt x="121972" y="24101"/>
                </a:lnTo>
                <a:cubicBezTo>
                  <a:pt x="125223" y="19631"/>
                  <a:pt x="131474" y="18630"/>
                  <a:pt x="135944" y="2188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7" name="Text 55"/>
          <p:cNvSpPr/>
          <p:nvPr/>
        </p:nvSpPr>
        <p:spPr>
          <a:xfrm>
            <a:off x="8702686" y="7339207"/>
            <a:ext cx="2720765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权限最小化:</a:t>
            </a:r>
            <a:pPr>
              <a:lnSpc>
                <a:spcPct val="120000"/>
              </a:lnSpc>
            </a:pPr>
            <a:r>
              <a:rPr lang="en-US" sz="126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按角色分配最小必要权限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444042" y="7705024"/>
            <a:ext cx="140039" cy="160045"/>
          </a:xfrm>
          <a:custGeom>
            <a:avLst/>
            <a:gdLst/>
            <a:ahLst/>
            <a:cxnLst/>
            <a:rect l="l" t="t" r="r" b="b"/>
            <a:pathLst>
              <a:path w="140039" h="160045">
                <a:moveTo>
                  <a:pt x="135913" y="21912"/>
                </a:moveTo>
                <a:cubicBezTo>
                  <a:pt x="140383" y="25163"/>
                  <a:pt x="141384" y="31415"/>
                  <a:pt x="138133" y="35885"/>
                </a:cubicBezTo>
                <a:lnTo>
                  <a:pt x="58110" y="145916"/>
                </a:lnTo>
                <a:cubicBezTo>
                  <a:pt x="56391" y="148292"/>
                  <a:pt x="53734" y="149761"/>
                  <a:pt x="50796" y="150011"/>
                </a:cubicBezTo>
                <a:cubicBezTo>
                  <a:pt x="47857" y="150261"/>
                  <a:pt x="45013" y="149167"/>
                  <a:pt x="42950" y="147104"/>
                </a:cubicBezTo>
                <a:lnTo>
                  <a:pt x="2938" y="107093"/>
                </a:lnTo>
                <a:cubicBezTo>
                  <a:pt x="-969" y="103185"/>
                  <a:pt x="-969" y="96840"/>
                  <a:pt x="2938" y="92932"/>
                </a:cubicBezTo>
                <a:cubicBezTo>
                  <a:pt x="6846" y="89025"/>
                  <a:pt x="13191" y="89025"/>
                  <a:pt x="17099" y="92932"/>
                </a:cubicBezTo>
                <a:lnTo>
                  <a:pt x="48826" y="124660"/>
                </a:lnTo>
                <a:lnTo>
                  <a:pt x="121972" y="24101"/>
                </a:lnTo>
                <a:cubicBezTo>
                  <a:pt x="125223" y="19631"/>
                  <a:pt x="131474" y="18630"/>
                  <a:pt x="135944" y="2188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9" name="Text 57"/>
          <p:cNvSpPr/>
          <p:nvPr/>
        </p:nvSpPr>
        <p:spPr>
          <a:xfrm>
            <a:off x="8702686" y="7659297"/>
            <a:ext cx="2400675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审计追踪:</a:t>
            </a:r>
            <a:pPr>
              <a:lnSpc>
                <a:spcPct val="120000"/>
              </a:lnSpc>
            </a:pPr>
            <a:r>
              <a:rPr lang="en-US" sz="126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所有操作记录系统日志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444042" y="8025114"/>
            <a:ext cx="140039" cy="160045"/>
          </a:xfrm>
          <a:custGeom>
            <a:avLst/>
            <a:gdLst/>
            <a:ahLst/>
            <a:cxnLst/>
            <a:rect l="l" t="t" r="r" b="b"/>
            <a:pathLst>
              <a:path w="140039" h="160045">
                <a:moveTo>
                  <a:pt x="135913" y="21912"/>
                </a:moveTo>
                <a:cubicBezTo>
                  <a:pt x="140383" y="25163"/>
                  <a:pt x="141384" y="31415"/>
                  <a:pt x="138133" y="35885"/>
                </a:cubicBezTo>
                <a:lnTo>
                  <a:pt x="58110" y="145916"/>
                </a:lnTo>
                <a:cubicBezTo>
                  <a:pt x="56391" y="148292"/>
                  <a:pt x="53734" y="149761"/>
                  <a:pt x="50796" y="150011"/>
                </a:cubicBezTo>
                <a:cubicBezTo>
                  <a:pt x="47857" y="150261"/>
                  <a:pt x="45013" y="149167"/>
                  <a:pt x="42950" y="147104"/>
                </a:cubicBezTo>
                <a:lnTo>
                  <a:pt x="2938" y="107093"/>
                </a:lnTo>
                <a:cubicBezTo>
                  <a:pt x="-969" y="103185"/>
                  <a:pt x="-969" y="96840"/>
                  <a:pt x="2938" y="92932"/>
                </a:cubicBezTo>
                <a:cubicBezTo>
                  <a:pt x="6846" y="89025"/>
                  <a:pt x="13191" y="89025"/>
                  <a:pt x="17099" y="92932"/>
                </a:cubicBezTo>
                <a:lnTo>
                  <a:pt x="48826" y="124660"/>
                </a:lnTo>
                <a:lnTo>
                  <a:pt x="121972" y="24101"/>
                </a:lnTo>
                <a:cubicBezTo>
                  <a:pt x="125223" y="19631"/>
                  <a:pt x="131474" y="18630"/>
                  <a:pt x="135944" y="2188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1" name="Text 59"/>
          <p:cNvSpPr/>
          <p:nvPr/>
        </p:nvSpPr>
        <p:spPr>
          <a:xfrm>
            <a:off x="8702686" y="7979387"/>
            <a:ext cx="2560720" cy="228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密码安全:</a:t>
            </a:r>
            <a:pPr>
              <a:lnSpc>
                <a:spcPct val="120000"/>
              </a:lnSpc>
            </a:pPr>
            <a:r>
              <a:rPr lang="en-US" sz="126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使用bcrypt哈希存储密码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2.znzmo.com/219b2dacf8a4bc4978f0a612d22c67908ef7b289.jpe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12500" b="125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11317"/>
              </a:gs>
              <a:gs pos="50000">
                <a:srgbClr val="111317">
                  <a:alpha val="90000"/>
                </a:srgbClr>
              </a:gs>
              <a:gs pos="100000">
                <a:srgbClr val="111317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2233" y="1913463"/>
            <a:ext cx="2827867" cy="668867"/>
          </a:xfrm>
          <a:custGeom>
            <a:avLst/>
            <a:gdLst/>
            <a:ahLst/>
            <a:cxnLst/>
            <a:rect l="l" t="t" r="r" b="b"/>
            <a:pathLst>
              <a:path w="2827867" h="668867">
                <a:moveTo>
                  <a:pt x="152401" y="0"/>
                </a:moveTo>
                <a:lnTo>
                  <a:pt x="2675465" y="0"/>
                </a:lnTo>
                <a:cubicBezTo>
                  <a:pt x="2759578" y="0"/>
                  <a:pt x="2827867" y="68289"/>
                  <a:pt x="2827867" y="152401"/>
                </a:cubicBezTo>
                <a:lnTo>
                  <a:pt x="2827867" y="516465"/>
                </a:lnTo>
                <a:cubicBezTo>
                  <a:pt x="2827867" y="600578"/>
                  <a:pt x="2759578" y="668867"/>
                  <a:pt x="2675465" y="668867"/>
                </a:cubicBezTo>
                <a:lnTo>
                  <a:pt x="152401" y="668867"/>
                </a:lnTo>
                <a:cubicBezTo>
                  <a:pt x="68289" y="668867"/>
                  <a:pt x="0" y="600578"/>
                  <a:pt x="0" y="516465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1267" y="2078571"/>
            <a:ext cx="2336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spc="20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FOUR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832100"/>
            <a:ext cx="2328333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4FB99F">
                    <a:alpha val="30000"/>
                  </a:srgbClr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024971"/>
            <a:ext cx="46482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系统实现与测试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282271"/>
            <a:ext cx="2438400" cy="50800"/>
          </a:xfrm>
          <a:custGeom>
            <a:avLst/>
            <a:gdLst/>
            <a:ahLst/>
            <a:cxnLst/>
            <a:rect l="l" t="t" r="r" b="b"/>
            <a:pathLst>
              <a:path w="2438400" h="50800">
                <a:moveTo>
                  <a:pt x="0" y="0"/>
                </a:moveTo>
                <a:lnTo>
                  <a:pt x="2438400" y="0"/>
                </a:lnTo>
                <a:lnTo>
                  <a:pt x="243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08000" y="6739471"/>
            <a:ext cx="4419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从代码到部署的完整实现过程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84667" y="0"/>
                </a:moveTo>
                <a:lnTo>
                  <a:pt x="254000" y="0"/>
                </a:lnTo>
                <a:cubicBezTo>
                  <a:pt x="300760" y="0"/>
                  <a:pt x="338667" y="37907"/>
                  <a:pt x="338667" y="84667"/>
                </a:cubicBezTo>
                <a:lnTo>
                  <a:pt x="338667" y="254000"/>
                </a:lnTo>
                <a:cubicBezTo>
                  <a:pt x="338667" y="300760"/>
                  <a:pt x="300760" y="338667"/>
                  <a:pt x="254000" y="338667"/>
                </a:cubicBezTo>
                <a:lnTo>
                  <a:pt x="84667" y="338667"/>
                </a:lnTo>
                <a:cubicBezTo>
                  <a:pt x="37907" y="338667"/>
                  <a:pt x="0" y="300760"/>
                  <a:pt x="0" y="254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11969" y="518583"/>
            <a:ext cx="166688" cy="148167"/>
          </a:xfrm>
          <a:custGeom>
            <a:avLst/>
            <a:gdLst/>
            <a:ahLst/>
            <a:cxnLst/>
            <a:rect l="l" t="t" r="r" b="b"/>
            <a:pathLst>
              <a:path w="166688" h="148167">
                <a:moveTo>
                  <a:pt x="104411" y="347"/>
                </a:moveTo>
                <a:cubicBezTo>
                  <a:pt x="99492" y="-1071"/>
                  <a:pt x="94369" y="1794"/>
                  <a:pt x="92951" y="6714"/>
                </a:cubicBezTo>
                <a:lnTo>
                  <a:pt x="55910" y="136360"/>
                </a:lnTo>
                <a:cubicBezTo>
                  <a:pt x="54492" y="141279"/>
                  <a:pt x="57357" y="146401"/>
                  <a:pt x="62276" y="147819"/>
                </a:cubicBezTo>
                <a:cubicBezTo>
                  <a:pt x="67196" y="149237"/>
                  <a:pt x="72318" y="146372"/>
                  <a:pt x="73736" y="141453"/>
                </a:cubicBezTo>
                <a:lnTo>
                  <a:pt x="110778" y="11807"/>
                </a:lnTo>
                <a:cubicBezTo>
                  <a:pt x="112196" y="6887"/>
                  <a:pt x="109331" y="1765"/>
                  <a:pt x="104411" y="347"/>
                </a:cubicBezTo>
                <a:close/>
                <a:moveTo>
                  <a:pt x="123106" y="39733"/>
                </a:moveTo>
                <a:cubicBezTo>
                  <a:pt x="119488" y="43350"/>
                  <a:pt x="119488" y="49225"/>
                  <a:pt x="123106" y="52842"/>
                </a:cubicBezTo>
                <a:lnTo>
                  <a:pt x="144347" y="74083"/>
                </a:lnTo>
                <a:lnTo>
                  <a:pt x="123106" y="95324"/>
                </a:lnTo>
                <a:cubicBezTo>
                  <a:pt x="119488" y="98942"/>
                  <a:pt x="119488" y="104816"/>
                  <a:pt x="123106" y="108434"/>
                </a:cubicBezTo>
                <a:cubicBezTo>
                  <a:pt x="126723" y="112051"/>
                  <a:pt x="132598" y="112051"/>
                  <a:pt x="136215" y="108434"/>
                </a:cubicBezTo>
                <a:lnTo>
                  <a:pt x="163996" y="80652"/>
                </a:lnTo>
                <a:cubicBezTo>
                  <a:pt x="167614" y="77035"/>
                  <a:pt x="167614" y="71161"/>
                  <a:pt x="163996" y="67543"/>
                </a:cubicBezTo>
                <a:lnTo>
                  <a:pt x="136215" y="39762"/>
                </a:lnTo>
                <a:cubicBezTo>
                  <a:pt x="132598" y="36145"/>
                  <a:pt x="126723" y="36145"/>
                  <a:pt x="123106" y="39762"/>
                </a:cubicBezTo>
                <a:close/>
                <a:moveTo>
                  <a:pt x="43611" y="39733"/>
                </a:moveTo>
                <a:cubicBezTo>
                  <a:pt x="39993" y="36116"/>
                  <a:pt x="34119" y="36116"/>
                  <a:pt x="30501" y="39733"/>
                </a:cubicBezTo>
                <a:lnTo>
                  <a:pt x="2720" y="67514"/>
                </a:lnTo>
                <a:cubicBezTo>
                  <a:pt x="-897" y="71132"/>
                  <a:pt x="-897" y="77006"/>
                  <a:pt x="2720" y="80624"/>
                </a:cubicBezTo>
                <a:lnTo>
                  <a:pt x="30501" y="108405"/>
                </a:lnTo>
                <a:cubicBezTo>
                  <a:pt x="34119" y="112022"/>
                  <a:pt x="39993" y="112022"/>
                  <a:pt x="43611" y="108405"/>
                </a:cubicBezTo>
                <a:cubicBezTo>
                  <a:pt x="47228" y="104787"/>
                  <a:pt x="47228" y="98913"/>
                  <a:pt x="43611" y="95295"/>
                </a:cubicBezTo>
                <a:lnTo>
                  <a:pt x="22370" y="74083"/>
                </a:lnTo>
                <a:lnTo>
                  <a:pt x="43582" y="52842"/>
                </a:lnTo>
                <a:cubicBezTo>
                  <a:pt x="47199" y="49225"/>
                  <a:pt x="47199" y="43350"/>
                  <a:pt x="43582" y="39733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889000" y="486833"/>
            <a:ext cx="1449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spc="58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846667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数据库实现与核心代码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6861" y="1442861"/>
            <a:ext cx="7616472" cy="6780389"/>
          </a:xfrm>
          <a:custGeom>
            <a:avLst/>
            <a:gdLst/>
            <a:ahLst/>
            <a:cxnLst/>
            <a:rect l="l" t="t" r="r" b="b"/>
            <a:pathLst>
              <a:path w="7616472" h="6780389">
                <a:moveTo>
                  <a:pt x="126997" y="0"/>
                </a:moveTo>
                <a:lnTo>
                  <a:pt x="7489476" y="0"/>
                </a:lnTo>
                <a:cubicBezTo>
                  <a:pt x="7559614" y="0"/>
                  <a:pt x="7616472" y="56858"/>
                  <a:pt x="7616472" y="126997"/>
                </a:cubicBezTo>
                <a:lnTo>
                  <a:pt x="7616472" y="6653392"/>
                </a:lnTo>
                <a:cubicBezTo>
                  <a:pt x="7616472" y="6723531"/>
                  <a:pt x="7559614" y="6780389"/>
                  <a:pt x="7489476" y="6780389"/>
                </a:cubicBezTo>
                <a:lnTo>
                  <a:pt x="126997" y="6780389"/>
                </a:lnTo>
                <a:cubicBezTo>
                  <a:pt x="56858" y="6780389"/>
                  <a:pt x="0" y="6723531"/>
                  <a:pt x="0" y="6653392"/>
                </a:cubicBezTo>
                <a:lnTo>
                  <a:pt x="0" y="126997"/>
                </a:lnTo>
                <a:cubicBezTo>
                  <a:pt x="0" y="56858"/>
                  <a:pt x="56858" y="0"/>
                  <a:pt x="1269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39410" y="1658059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8" name="Text 6"/>
          <p:cNvSpPr/>
          <p:nvPr/>
        </p:nvSpPr>
        <p:spPr>
          <a:xfrm>
            <a:off x="864306" y="1615726"/>
            <a:ext cx="71120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完整建表SQL脚本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3250" y="2042587"/>
            <a:ext cx="7256639" cy="6007806"/>
          </a:xfrm>
          <a:custGeom>
            <a:avLst/>
            <a:gdLst/>
            <a:ahLst/>
            <a:cxnLst/>
            <a:rect l="l" t="t" r="r" b="b"/>
            <a:pathLst>
              <a:path w="7256639" h="6007806">
                <a:moveTo>
                  <a:pt x="84650" y="0"/>
                </a:moveTo>
                <a:lnTo>
                  <a:pt x="7171989" y="0"/>
                </a:lnTo>
                <a:cubicBezTo>
                  <a:pt x="7218740" y="0"/>
                  <a:pt x="7256639" y="37899"/>
                  <a:pt x="7256639" y="84650"/>
                </a:cubicBezTo>
                <a:lnTo>
                  <a:pt x="7256639" y="5923156"/>
                </a:lnTo>
                <a:cubicBezTo>
                  <a:pt x="7256639" y="5969906"/>
                  <a:pt x="7218740" y="6007806"/>
                  <a:pt x="7171989" y="6007806"/>
                </a:cubicBezTo>
                <a:lnTo>
                  <a:pt x="84650" y="6007806"/>
                </a:lnTo>
                <a:cubicBezTo>
                  <a:pt x="37899" y="6007806"/>
                  <a:pt x="0" y="5969906"/>
                  <a:pt x="0" y="5923156"/>
                </a:cubicBezTo>
                <a:lnTo>
                  <a:pt x="0" y="84650"/>
                </a:lnTo>
                <a:cubicBezTo>
                  <a:pt x="0" y="37899"/>
                  <a:pt x="37899" y="0"/>
                  <a:pt x="84650" y="0"/>
                </a:cubicBezTo>
                <a:close/>
              </a:path>
            </a:pathLst>
          </a:custGeom>
          <a:solidFill>
            <a:srgbClr val="111317"/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33778" y="2173108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用户表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3778" y="2379483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TABLEIF NOT EXISTS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users (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3778" y="2585858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PRIMARY KEY AUTOINCREMENT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3778" y="2792233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username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NOT NULL UNIQUE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3778" y="2998608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password_hash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NOT NULL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3778" y="3204983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DEFAULT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'user'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33778" y="3411358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created_at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DATETIME DEFAULT CURRENT_TIMESTAMP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33778" y="3617733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3778" y="390877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文件元数据表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3778" y="4115149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TABLEIF NOT EXISTS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files (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33778" y="432152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PRIMARY KEY AUTOINCREMENT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3778" y="4527899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user_id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33778" y="473427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filename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NOT NULL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3778" y="4940649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storage_key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NOT NULL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33778" y="514702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33778" y="5353399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DEFAULT 1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3778" y="555977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created_at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DATETIME DEFAULT CURRENT_TIMESTAMP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3778" y="5766149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(user_id)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users(id)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33778" y="597252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33778" y="6263566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分享记录表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33778" y="6469941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TABLEIF NOT EXISTS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shares (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33778" y="6676316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PRIMARY KEY AUTOINCREMENT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33778" y="6882691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file_id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33778" y="7089066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NOT NULL UNIQUE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33778" y="7295441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expire_time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DATETIME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33778" y="7501816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(file_id)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files(id)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33778" y="7708191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16194" y="1442861"/>
            <a:ext cx="7616472" cy="6780389"/>
          </a:xfrm>
          <a:custGeom>
            <a:avLst/>
            <a:gdLst/>
            <a:ahLst/>
            <a:cxnLst/>
            <a:rect l="l" t="t" r="r" b="b"/>
            <a:pathLst>
              <a:path w="7616472" h="6780389">
                <a:moveTo>
                  <a:pt x="126997" y="0"/>
                </a:moveTo>
                <a:lnTo>
                  <a:pt x="7489476" y="0"/>
                </a:lnTo>
                <a:cubicBezTo>
                  <a:pt x="7559614" y="0"/>
                  <a:pt x="7616472" y="56858"/>
                  <a:pt x="7616472" y="126997"/>
                </a:cubicBezTo>
                <a:lnTo>
                  <a:pt x="7616472" y="6653392"/>
                </a:lnTo>
                <a:cubicBezTo>
                  <a:pt x="7616472" y="6723531"/>
                  <a:pt x="7559614" y="6780389"/>
                  <a:pt x="7489476" y="6780389"/>
                </a:cubicBezTo>
                <a:lnTo>
                  <a:pt x="126997" y="6780389"/>
                </a:lnTo>
                <a:cubicBezTo>
                  <a:pt x="56858" y="6780389"/>
                  <a:pt x="0" y="6723531"/>
                  <a:pt x="0" y="6653392"/>
                </a:cubicBezTo>
                <a:lnTo>
                  <a:pt x="0" y="126997"/>
                </a:lnTo>
                <a:cubicBezTo>
                  <a:pt x="0" y="56858"/>
                  <a:pt x="56858" y="0"/>
                  <a:pt x="1269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415514" y="1658059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7244" y="94465"/>
                </a:moveTo>
                <a:cubicBezTo>
                  <a:pt x="32742" y="56017"/>
                  <a:pt x="65856" y="26458"/>
                  <a:pt x="105833" y="26458"/>
                </a:cubicBezTo>
                <a:cubicBezTo>
                  <a:pt x="127744" y="26458"/>
                  <a:pt x="147588" y="35347"/>
                  <a:pt x="161975" y="49692"/>
                </a:cubicBezTo>
                <a:cubicBezTo>
                  <a:pt x="162057" y="49775"/>
                  <a:pt x="162140" y="49857"/>
                  <a:pt x="162223" y="49940"/>
                </a:cubicBezTo>
                <a:lnTo>
                  <a:pt x="165365" y="52917"/>
                </a:lnTo>
                <a:lnTo>
                  <a:pt x="145562" y="52917"/>
                </a:lnTo>
                <a:cubicBezTo>
                  <a:pt x="138245" y="52917"/>
                  <a:pt x="132333" y="58828"/>
                  <a:pt x="132333" y="66146"/>
                </a:cubicBezTo>
                <a:cubicBezTo>
                  <a:pt x="132333" y="73463"/>
                  <a:pt x="138245" y="79375"/>
                  <a:pt x="145562" y="79375"/>
                </a:cubicBezTo>
                <a:lnTo>
                  <a:pt x="198479" y="79375"/>
                </a:lnTo>
                <a:cubicBezTo>
                  <a:pt x="205796" y="79375"/>
                  <a:pt x="211708" y="73463"/>
                  <a:pt x="211708" y="66146"/>
                </a:cubicBezTo>
                <a:lnTo>
                  <a:pt x="211708" y="13229"/>
                </a:lnTo>
                <a:cubicBezTo>
                  <a:pt x="211708" y="5912"/>
                  <a:pt x="205796" y="0"/>
                  <a:pt x="198479" y="0"/>
                </a:cubicBezTo>
                <a:cubicBezTo>
                  <a:pt x="191161" y="0"/>
                  <a:pt x="185250" y="5912"/>
                  <a:pt x="185250" y="13229"/>
                </a:cubicBezTo>
                <a:lnTo>
                  <a:pt x="185250" y="35305"/>
                </a:lnTo>
                <a:lnTo>
                  <a:pt x="180578" y="30882"/>
                </a:lnTo>
                <a:cubicBezTo>
                  <a:pt x="161437" y="11824"/>
                  <a:pt x="134979" y="0"/>
                  <a:pt x="105833" y="0"/>
                </a:cubicBezTo>
                <a:cubicBezTo>
                  <a:pt x="52503" y="0"/>
                  <a:pt x="8392" y="39439"/>
                  <a:pt x="1075" y="90744"/>
                </a:cubicBezTo>
                <a:cubicBezTo>
                  <a:pt x="41" y="97979"/>
                  <a:pt x="5044" y="104676"/>
                  <a:pt x="12278" y="105709"/>
                </a:cubicBezTo>
                <a:cubicBezTo>
                  <a:pt x="19513" y="106743"/>
                  <a:pt x="26210" y="101699"/>
                  <a:pt x="27244" y="94506"/>
                </a:cubicBezTo>
                <a:close/>
                <a:moveTo>
                  <a:pt x="210592" y="120923"/>
                </a:moveTo>
                <a:cubicBezTo>
                  <a:pt x="211625" y="113688"/>
                  <a:pt x="206582" y="106991"/>
                  <a:pt x="199388" y="105957"/>
                </a:cubicBezTo>
                <a:cubicBezTo>
                  <a:pt x="192195" y="104924"/>
                  <a:pt x="185456" y="109967"/>
                  <a:pt x="184423" y="117161"/>
                </a:cubicBezTo>
                <a:cubicBezTo>
                  <a:pt x="178924" y="155608"/>
                  <a:pt x="145810" y="185167"/>
                  <a:pt x="105833" y="185167"/>
                </a:cubicBezTo>
                <a:cubicBezTo>
                  <a:pt x="83923" y="185167"/>
                  <a:pt x="64079" y="176279"/>
                  <a:pt x="49692" y="161933"/>
                </a:cubicBezTo>
                <a:cubicBezTo>
                  <a:pt x="49609" y="161851"/>
                  <a:pt x="49527" y="161768"/>
                  <a:pt x="49444" y="161685"/>
                </a:cubicBezTo>
                <a:lnTo>
                  <a:pt x="46302" y="158709"/>
                </a:lnTo>
                <a:lnTo>
                  <a:pt x="66104" y="158709"/>
                </a:lnTo>
                <a:cubicBezTo>
                  <a:pt x="73422" y="158709"/>
                  <a:pt x="79334" y="152797"/>
                  <a:pt x="79334" y="145479"/>
                </a:cubicBezTo>
                <a:cubicBezTo>
                  <a:pt x="79334" y="138162"/>
                  <a:pt x="73422" y="132250"/>
                  <a:pt x="66104" y="132250"/>
                </a:cubicBezTo>
                <a:lnTo>
                  <a:pt x="13229" y="132292"/>
                </a:lnTo>
                <a:cubicBezTo>
                  <a:pt x="9715" y="132292"/>
                  <a:pt x="6325" y="133697"/>
                  <a:pt x="3845" y="136219"/>
                </a:cubicBezTo>
                <a:cubicBezTo>
                  <a:pt x="1364" y="138741"/>
                  <a:pt x="-41" y="142090"/>
                  <a:pt x="0" y="145645"/>
                </a:cubicBezTo>
                <a:lnTo>
                  <a:pt x="413" y="198148"/>
                </a:lnTo>
                <a:cubicBezTo>
                  <a:pt x="455" y="205465"/>
                  <a:pt x="6449" y="211336"/>
                  <a:pt x="13767" y="211253"/>
                </a:cubicBezTo>
                <a:cubicBezTo>
                  <a:pt x="21084" y="211171"/>
                  <a:pt x="26954" y="205217"/>
                  <a:pt x="26872" y="197900"/>
                </a:cubicBezTo>
                <a:lnTo>
                  <a:pt x="26706" y="176609"/>
                </a:lnTo>
                <a:lnTo>
                  <a:pt x="31130" y="180785"/>
                </a:lnTo>
                <a:cubicBezTo>
                  <a:pt x="50271" y="199843"/>
                  <a:pt x="76688" y="211667"/>
                  <a:pt x="105833" y="211667"/>
                </a:cubicBezTo>
                <a:cubicBezTo>
                  <a:pt x="159163" y="211667"/>
                  <a:pt x="203274" y="172227"/>
                  <a:pt x="210592" y="120923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9" name="Text 37"/>
          <p:cNvSpPr/>
          <p:nvPr/>
        </p:nvSpPr>
        <p:spPr>
          <a:xfrm>
            <a:off x="8653639" y="1615726"/>
            <a:ext cx="71120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后端Worker核心JS代码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92584" y="2042587"/>
            <a:ext cx="7256639" cy="4272139"/>
          </a:xfrm>
          <a:custGeom>
            <a:avLst/>
            <a:gdLst/>
            <a:ahLst/>
            <a:cxnLst/>
            <a:rect l="l" t="t" r="r" b="b"/>
            <a:pathLst>
              <a:path w="7256639" h="4272139">
                <a:moveTo>
                  <a:pt x="84674" y="0"/>
                </a:moveTo>
                <a:lnTo>
                  <a:pt x="7171965" y="0"/>
                </a:lnTo>
                <a:cubicBezTo>
                  <a:pt x="7218729" y="0"/>
                  <a:pt x="7256639" y="37910"/>
                  <a:pt x="7256639" y="84674"/>
                </a:cubicBezTo>
                <a:lnTo>
                  <a:pt x="7256639" y="4187465"/>
                </a:lnTo>
                <a:cubicBezTo>
                  <a:pt x="7256639" y="4234229"/>
                  <a:pt x="7218729" y="4272139"/>
                  <a:pt x="7171965" y="4272139"/>
                </a:cubicBezTo>
                <a:lnTo>
                  <a:pt x="84674" y="4272139"/>
                </a:lnTo>
                <a:cubicBezTo>
                  <a:pt x="37910" y="4272139"/>
                  <a:pt x="0" y="4234229"/>
                  <a:pt x="0" y="4187465"/>
                </a:cubicBezTo>
                <a:lnTo>
                  <a:pt x="0" y="84674"/>
                </a:lnTo>
                <a:cubicBezTo>
                  <a:pt x="0" y="37910"/>
                  <a:pt x="37910" y="0"/>
                  <a:pt x="84674" y="0"/>
                </a:cubicBezTo>
                <a:close/>
              </a:path>
            </a:pathLst>
          </a:custGeom>
          <a:solidFill>
            <a:srgbClr val="111317"/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8523112" y="2173108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文件上传处理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23112" y="2379483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async function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uploadFile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(file, userId) {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523112" y="2585858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storageKey =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generateUUID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();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523112" y="2792233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await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putObjectToR2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(file, storageKey);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523112" y="2998608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await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db.exec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523112" y="3204983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`INSERT INTO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files (user_id, filename, storage_key, size)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523112" y="3411358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VALUES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(?, ?, ?, ?)`,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523112" y="3617733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[userId, file.name, storageKey, file.size] );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523112" y="3824108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storageKey;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523112" y="4030483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523112" y="432152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预签名URL生成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523112" y="4527899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async function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generatePresignedUrl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(storageKey) {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523112" y="473427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url =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await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r2.generatePresignedUrl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({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523112" y="4940649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Bucket: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'file-bucket'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523112" y="514702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Key: storageKey,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523112" y="5353399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Expires: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3600// 1小时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523112" y="555977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523112" y="5766149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url;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523112" y="5972524"/>
            <a:ext cx="7059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426861" y="8397878"/>
            <a:ext cx="5012972" cy="1065389"/>
          </a:xfrm>
          <a:custGeom>
            <a:avLst/>
            <a:gdLst/>
            <a:ahLst/>
            <a:cxnLst/>
            <a:rect l="l" t="t" r="r" b="b"/>
            <a:pathLst>
              <a:path w="5012972" h="1065389">
                <a:moveTo>
                  <a:pt x="127005" y="0"/>
                </a:moveTo>
                <a:lnTo>
                  <a:pt x="4885967" y="0"/>
                </a:lnTo>
                <a:cubicBezTo>
                  <a:pt x="4956110" y="0"/>
                  <a:pt x="5012972" y="56862"/>
                  <a:pt x="5012972" y="127005"/>
                </a:cubicBezTo>
                <a:lnTo>
                  <a:pt x="5012972" y="938384"/>
                </a:lnTo>
                <a:cubicBezTo>
                  <a:pt x="5012972" y="1008527"/>
                  <a:pt x="4956110" y="1065389"/>
                  <a:pt x="4885967" y="1065389"/>
                </a:cubicBezTo>
                <a:lnTo>
                  <a:pt x="127005" y="1065389"/>
                </a:lnTo>
                <a:cubicBezTo>
                  <a:pt x="56862" y="1065389"/>
                  <a:pt x="0" y="1008527"/>
                  <a:pt x="0" y="938384"/>
                </a:cubicBezTo>
                <a:lnTo>
                  <a:pt x="0" y="127005"/>
                </a:lnTo>
                <a:cubicBezTo>
                  <a:pt x="0" y="56909"/>
                  <a:pt x="56909" y="0"/>
                  <a:pt x="1270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599722" y="85707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737306" y="86977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84667" y="36149"/>
                </a:moveTo>
                <a:lnTo>
                  <a:pt x="84667" y="105833"/>
                </a:lnTo>
                <a:cubicBezTo>
                  <a:pt x="84667" y="111687"/>
                  <a:pt x="79937" y="116417"/>
                  <a:pt x="74083" y="116417"/>
                </a:cubicBezTo>
                <a:cubicBezTo>
                  <a:pt x="68229" y="116417"/>
                  <a:pt x="63500" y="111687"/>
                  <a:pt x="63500" y="105833"/>
                </a:cubicBezTo>
                <a:lnTo>
                  <a:pt x="63500" y="36149"/>
                </a:lnTo>
                <a:lnTo>
                  <a:pt x="49808" y="49841"/>
                </a:lnTo>
                <a:cubicBezTo>
                  <a:pt x="45674" y="53975"/>
                  <a:pt x="38960" y="53975"/>
                  <a:pt x="34826" y="49841"/>
                </a:cubicBezTo>
                <a:cubicBezTo>
                  <a:pt x="30692" y="45707"/>
                  <a:pt x="30692" y="38993"/>
                  <a:pt x="34826" y="34859"/>
                </a:cubicBezTo>
                <a:lnTo>
                  <a:pt x="66576" y="3109"/>
                </a:lnTo>
                <a:cubicBezTo>
                  <a:pt x="70710" y="-1025"/>
                  <a:pt x="77424" y="-1025"/>
                  <a:pt x="81558" y="3109"/>
                </a:cubicBezTo>
                <a:lnTo>
                  <a:pt x="113308" y="34859"/>
                </a:lnTo>
                <a:cubicBezTo>
                  <a:pt x="117442" y="38993"/>
                  <a:pt x="117442" y="45707"/>
                  <a:pt x="113308" y="49841"/>
                </a:cubicBezTo>
                <a:cubicBezTo>
                  <a:pt x="109174" y="53975"/>
                  <a:pt x="102460" y="53975"/>
                  <a:pt x="98326" y="49841"/>
                </a:cubicBezTo>
                <a:lnTo>
                  <a:pt x="84667" y="36149"/>
                </a:lnTo>
                <a:close/>
                <a:moveTo>
                  <a:pt x="74083" y="132292"/>
                </a:moveTo>
                <a:cubicBezTo>
                  <a:pt x="88702" y="132292"/>
                  <a:pt x="100542" y="120452"/>
                  <a:pt x="100542" y="105833"/>
                </a:cubicBezTo>
                <a:lnTo>
                  <a:pt x="127000" y="105833"/>
                </a:lnTo>
                <a:cubicBezTo>
                  <a:pt x="138675" y="105833"/>
                  <a:pt x="148167" y="115325"/>
                  <a:pt x="148167" y="127000"/>
                </a:cubicBezTo>
                <a:lnTo>
                  <a:pt x="148167" y="137583"/>
                </a:lnTo>
                <a:cubicBezTo>
                  <a:pt x="148167" y="149258"/>
                  <a:pt x="138675" y="158750"/>
                  <a:pt x="127000" y="158750"/>
                </a:cubicBezTo>
                <a:lnTo>
                  <a:pt x="21167" y="158750"/>
                </a:lnTo>
                <a:cubicBezTo>
                  <a:pt x="9492" y="158750"/>
                  <a:pt x="0" y="149258"/>
                  <a:pt x="0" y="137583"/>
                </a:cubicBezTo>
                <a:lnTo>
                  <a:pt x="0" y="127000"/>
                </a:lnTo>
                <a:cubicBezTo>
                  <a:pt x="0" y="115325"/>
                  <a:pt x="9492" y="105833"/>
                  <a:pt x="21167" y="105833"/>
                </a:cubicBezTo>
                <a:lnTo>
                  <a:pt x="47625" y="105833"/>
                </a:lnTo>
                <a:cubicBezTo>
                  <a:pt x="47625" y="120452"/>
                  <a:pt x="59465" y="132292"/>
                  <a:pt x="74083" y="132292"/>
                </a:cubicBezTo>
                <a:close/>
                <a:moveTo>
                  <a:pt x="121708" y="140229"/>
                </a:moveTo>
                <a:cubicBezTo>
                  <a:pt x="126089" y="140229"/>
                  <a:pt x="129646" y="136672"/>
                  <a:pt x="129646" y="132292"/>
                </a:cubicBezTo>
                <a:cubicBezTo>
                  <a:pt x="129646" y="127911"/>
                  <a:pt x="126089" y="124354"/>
                  <a:pt x="121708" y="124354"/>
                </a:cubicBezTo>
                <a:cubicBezTo>
                  <a:pt x="117328" y="124354"/>
                  <a:pt x="113771" y="127911"/>
                  <a:pt x="113771" y="132292"/>
                </a:cubicBezTo>
                <a:cubicBezTo>
                  <a:pt x="113771" y="136672"/>
                  <a:pt x="117328" y="140229"/>
                  <a:pt x="121708" y="14022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3" name="Text 61"/>
          <p:cNvSpPr/>
          <p:nvPr/>
        </p:nvSpPr>
        <p:spPr>
          <a:xfrm>
            <a:off x="1150056" y="8634233"/>
            <a:ext cx="857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文件上传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599722" y="9078733"/>
            <a:ext cx="4741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接收文件→生成Storage Key→写入R2→记录元数据到D1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5619750" y="8397878"/>
            <a:ext cx="5012972" cy="1065389"/>
          </a:xfrm>
          <a:custGeom>
            <a:avLst/>
            <a:gdLst/>
            <a:ahLst/>
            <a:cxnLst/>
            <a:rect l="l" t="t" r="r" b="b"/>
            <a:pathLst>
              <a:path w="5012972" h="1065389">
                <a:moveTo>
                  <a:pt x="127005" y="0"/>
                </a:moveTo>
                <a:lnTo>
                  <a:pt x="4885967" y="0"/>
                </a:lnTo>
                <a:cubicBezTo>
                  <a:pt x="4956110" y="0"/>
                  <a:pt x="5012972" y="56862"/>
                  <a:pt x="5012972" y="127005"/>
                </a:cubicBezTo>
                <a:lnTo>
                  <a:pt x="5012972" y="938384"/>
                </a:lnTo>
                <a:cubicBezTo>
                  <a:pt x="5012972" y="1008527"/>
                  <a:pt x="4956110" y="1065389"/>
                  <a:pt x="4885967" y="1065389"/>
                </a:cubicBezTo>
                <a:lnTo>
                  <a:pt x="127005" y="1065389"/>
                </a:lnTo>
                <a:cubicBezTo>
                  <a:pt x="56862" y="1065389"/>
                  <a:pt x="0" y="1008527"/>
                  <a:pt x="0" y="938384"/>
                </a:cubicBezTo>
                <a:lnTo>
                  <a:pt x="0" y="127005"/>
                </a:lnTo>
                <a:cubicBezTo>
                  <a:pt x="0" y="56909"/>
                  <a:pt x="56909" y="0"/>
                  <a:pt x="1270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5792612" y="85707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5930195" y="86977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84667" y="10583"/>
                </a:moveTo>
                <a:cubicBezTo>
                  <a:pt x="84667" y="4729"/>
                  <a:pt x="79937" y="0"/>
                  <a:pt x="74083" y="0"/>
                </a:cubicBezTo>
                <a:cubicBezTo>
                  <a:pt x="68229" y="0"/>
                  <a:pt x="63500" y="4729"/>
                  <a:pt x="63500" y="10583"/>
                </a:cubicBezTo>
                <a:lnTo>
                  <a:pt x="63500" y="80268"/>
                </a:lnTo>
                <a:lnTo>
                  <a:pt x="49808" y="66576"/>
                </a:lnTo>
                <a:cubicBezTo>
                  <a:pt x="45674" y="62442"/>
                  <a:pt x="38960" y="62442"/>
                  <a:pt x="34826" y="66576"/>
                </a:cubicBezTo>
                <a:cubicBezTo>
                  <a:pt x="30692" y="70710"/>
                  <a:pt x="30692" y="77424"/>
                  <a:pt x="34826" y="81558"/>
                </a:cubicBezTo>
                <a:lnTo>
                  <a:pt x="66576" y="113308"/>
                </a:lnTo>
                <a:cubicBezTo>
                  <a:pt x="70710" y="117442"/>
                  <a:pt x="77424" y="117442"/>
                  <a:pt x="81558" y="113308"/>
                </a:cubicBezTo>
                <a:lnTo>
                  <a:pt x="113308" y="81558"/>
                </a:lnTo>
                <a:cubicBezTo>
                  <a:pt x="117442" y="77424"/>
                  <a:pt x="117442" y="70710"/>
                  <a:pt x="113308" y="66576"/>
                </a:cubicBezTo>
                <a:cubicBezTo>
                  <a:pt x="109174" y="62442"/>
                  <a:pt x="102460" y="62442"/>
                  <a:pt x="98326" y="66576"/>
                </a:cubicBezTo>
                <a:lnTo>
                  <a:pt x="84667" y="80268"/>
                </a:lnTo>
                <a:lnTo>
                  <a:pt x="84667" y="10583"/>
                </a:lnTo>
                <a:close/>
                <a:moveTo>
                  <a:pt x="21167" y="105833"/>
                </a:moveTo>
                <a:cubicBezTo>
                  <a:pt x="9492" y="105833"/>
                  <a:pt x="0" y="115325"/>
                  <a:pt x="0" y="127000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27000"/>
                </a:lnTo>
                <a:cubicBezTo>
                  <a:pt x="148167" y="115325"/>
                  <a:pt x="138675" y="105833"/>
                  <a:pt x="127000" y="105833"/>
                </a:cubicBezTo>
                <a:lnTo>
                  <a:pt x="111489" y="105833"/>
                </a:lnTo>
                <a:lnTo>
                  <a:pt x="92770" y="124553"/>
                </a:lnTo>
                <a:cubicBezTo>
                  <a:pt x="82451" y="134871"/>
                  <a:pt x="65683" y="134871"/>
                  <a:pt x="55364" y="124553"/>
                </a:cubicBezTo>
                <a:lnTo>
                  <a:pt x="36678" y="105833"/>
                </a:lnTo>
                <a:lnTo>
                  <a:pt x="21167" y="105833"/>
                </a:lnTo>
                <a:close/>
                <a:moveTo>
                  <a:pt x="121708" y="124354"/>
                </a:moveTo>
                <a:cubicBezTo>
                  <a:pt x="126089" y="124354"/>
                  <a:pt x="129646" y="127911"/>
                  <a:pt x="129646" y="132292"/>
                </a:cubicBezTo>
                <a:cubicBezTo>
                  <a:pt x="129646" y="136672"/>
                  <a:pt x="126089" y="140229"/>
                  <a:pt x="121708" y="140229"/>
                </a:cubicBezTo>
                <a:cubicBezTo>
                  <a:pt x="117328" y="140229"/>
                  <a:pt x="113771" y="136672"/>
                  <a:pt x="113771" y="132292"/>
                </a:cubicBezTo>
                <a:cubicBezTo>
                  <a:pt x="113771" y="127911"/>
                  <a:pt x="117328" y="124354"/>
                  <a:pt x="121708" y="1243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8" name="Text 66"/>
          <p:cNvSpPr/>
          <p:nvPr/>
        </p:nvSpPr>
        <p:spPr>
          <a:xfrm>
            <a:off x="6342945" y="8634233"/>
            <a:ext cx="857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文件下载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5792612" y="9078733"/>
            <a:ext cx="4741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查询D1定位文件→生成预签名URL→用户直接从R2下载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0812639" y="8397878"/>
            <a:ext cx="5012972" cy="1065389"/>
          </a:xfrm>
          <a:custGeom>
            <a:avLst/>
            <a:gdLst/>
            <a:ahLst/>
            <a:cxnLst/>
            <a:rect l="l" t="t" r="r" b="b"/>
            <a:pathLst>
              <a:path w="5012972" h="1065389">
                <a:moveTo>
                  <a:pt x="127005" y="0"/>
                </a:moveTo>
                <a:lnTo>
                  <a:pt x="4885967" y="0"/>
                </a:lnTo>
                <a:cubicBezTo>
                  <a:pt x="4956110" y="0"/>
                  <a:pt x="5012972" y="56862"/>
                  <a:pt x="5012972" y="127005"/>
                </a:cubicBezTo>
                <a:lnTo>
                  <a:pt x="5012972" y="938384"/>
                </a:lnTo>
                <a:cubicBezTo>
                  <a:pt x="5012972" y="1008527"/>
                  <a:pt x="4956110" y="1065389"/>
                  <a:pt x="4885967" y="1065389"/>
                </a:cubicBezTo>
                <a:lnTo>
                  <a:pt x="127005" y="1065389"/>
                </a:lnTo>
                <a:cubicBezTo>
                  <a:pt x="56862" y="1065389"/>
                  <a:pt x="0" y="1008527"/>
                  <a:pt x="0" y="938384"/>
                </a:cubicBezTo>
                <a:lnTo>
                  <a:pt x="0" y="127005"/>
                </a:lnTo>
                <a:cubicBezTo>
                  <a:pt x="0" y="56909"/>
                  <a:pt x="56909" y="0"/>
                  <a:pt x="1270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10985500" y="85707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72" name="Shape 70"/>
          <p:cNvSpPr/>
          <p:nvPr/>
        </p:nvSpPr>
        <p:spPr>
          <a:xfrm>
            <a:off x="11112500" y="8697733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27000" y="63500"/>
                </a:moveTo>
                <a:cubicBezTo>
                  <a:pt x="144529" y="63500"/>
                  <a:pt x="158750" y="49279"/>
                  <a:pt x="158750" y="31750"/>
                </a:cubicBezTo>
                <a:cubicBezTo>
                  <a:pt x="158750" y="14221"/>
                  <a:pt x="144529" y="0"/>
                  <a:pt x="127000" y="0"/>
                </a:cubicBezTo>
                <a:cubicBezTo>
                  <a:pt x="109471" y="0"/>
                  <a:pt x="95250" y="14221"/>
                  <a:pt x="95250" y="31750"/>
                </a:cubicBezTo>
                <a:cubicBezTo>
                  <a:pt x="95250" y="33536"/>
                  <a:pt x="95415" y="35322"/>
                  <a:pt x="95680" y="37042"/>
                </a:cubicBezTo>
                <a:lnTo>
                  <a:pt x="52784" y="60887"/>
                </a:lnTo>
                <a:cubicBezTo>
                  <a:pt x="47195" y="55926"/>
                  <a:pt x="39820" y="52917"/>
                  <a:pt x="31750" y="52917"/>
                </a:cubicBezTo>
                <a:cubicBezTo>
                  <a:pt x="14221" y="52917"/>
                  <a:pt x="0" y="67138"/>
                  <a:pt x="0" y="84667"/>
                </a:cubicBezTo>
                <a:cubicBezTo>
                  <a:pt x="0" y="102195"/>
                  <a:pt x="14221" y="116417"/>
                  <a:pt x="31750" y="116417"/>
                </a:cubicBezTo>
                <a:cubicBezTo>
                  <a:pt x="39820" y="116417"/>
                  <a:pt x="47162" y="113407"/>
                  <a:pt x="52784" y="108446"/>
                </a:cubicBezTo>
                <a:lnTo>
                  <a:pt x="95680" y="132292"/>
                </a:lnTo>
                <a:cubicBezTo>
                  <a:pt x="95382" y="134011"/>
                  <a:pt x="95250" y="135764"/>
                  <a:pt x="95250" y="137583"/>
                </a:cubicBezTo>
                <a:cubicBezTo>
                  <a:pt x="95250" y="155112"/>
                  <a:pt x="109471" y="169333"/>
                  <a:pt x="127000" y="169333"/>
                </a:cubicBezTo>
                <a:cubicBezTo>
                  <a:pt x="144529" y="169333"/>
                  <a:pt x="158750" y="155112"/>
                  <a:pt x="158750" y="137583"/>
                </a:cubicBezTo>
                <a:cubicBezTo>
                  <a:pt x="158750" y="120055"/>
                  <a:pt x="144529" y="105833"/>
                  <a:pt x="127000" y="105833"/>
                </a:cubicBezTo>
                <a:cubicBezTo>
                  <a:pt x="118930" y="105833"/>
                  <a:pt x="111588" y="108843"/>
                  <a:pt x="105966" y="113804"/>
                </a:cubicBezTo>
                <a:lnTo>
                  <a:pt x="63070" y="89958"/>
                </a:lnTo>
                <a:cubicBezTo>
                  <a:pt x="63368" y="88239"/>
                  <a:pt x="63500" y="86486"/>
                  <a:pt x="63500" y="84667"/>
                </a:cubicBezTo>
                <a:cubicBezTo>
                  <a:pt x="63500" y="82848"/>
                  <a:pt x="63335" y="81095"/>
                  <a:pt x="63070" y="79375"/>
                </a:cubicBezTo>
                <a:lnTo>
                  <a:pt x="105966" y="55529"/>
                </a:lnTo>
                <a:cubicBezTo>
                  <a:pt x="111555" y="60490"/>
                  <a:pt x="118930" y="63500"/>
                  <a:pt x="127000" y="6350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73" name="Text 71"/>
          <p:cNvSpPr/>
          <p:nvPr/>
        </p:nvSpPr>
        <p:spPr>
          <a:xfrm>
            <a:off x="11535833" y="8634233"/>
            <a:ext cx="857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文件分享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985500" y="9078733"/>
            <a:ext cx="4741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生成6位提取码→设置过期时间→记录分享信息到D1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625475" y="622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18973" y="3264"/>
                </a:moveTo>
                <a:cubicBezTo>
                  <a:pt x="114632" y="-1077"/>
                  <a:pt x="107583" y="-1077"/>
                  <a:pt x="103242" y="3264"/>
                </a:cubicBezTo>
                <a:cubicBezTo>
                  <a:pt x="98901" y="7605"/>
                  <a:pt x="98901" y="14655"/>
                  <a:pt x="103242" y="18995"/>
                </a:cubicBezTo>
                <a:lnTo>
                  <a:pt x="106506" y="22225"/>
                </a:lnTo>
                <a:lnTo>
                  <a:pt x="9758" y="118973"/>
                </a:lnTo>
                <a:cubicBezTo>
                  <a:pt x="3507" y="125224"/>
                  <a:pt x="0" y="133697"/>
                  <a:pt x="0" y="142553"/>
                </a:cubicBezTo>
                <a:lnTo>
                  <a:pt x="0" y="144463"/>
                </a:lnTo>
                <a:cubicBezTo>
                  <a:pt x="0" y="162868"/>
                  <a:pt x="14932" y="177800"/>
                  <a:pt x="33337" y="177800"/>
                </a:cubicBezTo>
                <a:lnTo>
                  <a:pt x="35247" y="177800"/>
                </a:lnTo>
                <a:cubicBezTo>
                  <a:pt x="44103" y="177800"/>
                  <a:pt x="52576" y="174293"/>
                  <a:pt x="58827" y="168042"/>
                </a:cubicBezTo>
                <a:lnTo>
                  <a:pt x="155575" y="71294"/>
                </a:lnTo>
                <a:lnTo>
                  <a:pt x="158839" y="74558"/>
                </a:lnTo>
                <a:cubicBezTo>
                  <a:pt x="163180" y="78899"/>
                  <a:pt x="170230" y="78899"/>
                  <a:pt x="174570" y="74558"/>
                </a:cubicBezTo>
                <a:cubicBezTo>
                  <a:pt x="178911" y="70217"/>
                  <a:pt x="178911" y="63168"/>
                  <a:pt x="174570" y="58827"/>
                </a:cubicBezTo>
                <a:lnTo>
                  <a:pt x="119008" y="3264"/>
                </a:lnTo>
                <a:close/>
                <a:moveTo>
                  <a:pt x="71294" y="88900"/>
                </a:moveTo>
                <a:lnTo>
                  <a:pt x="122238" y="37956"/>
                </a:lnTo>
                <a:lnTo>
                  <a:pt x="139844" y="55563"/>
                </a:lnTo>
                <a:lnTo>
                  <a:pt x="106506" y="88900"/>
                </a:lnTo>
                <a:lnTo>
                  <a:pt x="71259" y="8890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584200"/>
            <a:ext cx="196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&amp; RESULTS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016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系统测试与运行效果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233" y="1731433"/>
            <a:ext cx="4936067" cy="3310467"/>
          </a:xfrm>
          <a:custGeom>
            <a:avLst/>
            <a:gdLst/>
            <a:ahLst/>
            <a:cxnLst/>
            <a:rect l="l" t="t" r="r" b="b"/>
            <a:pathLst>
              <a:path w="4936067" h="3310467">
                <a:moveTo>
                  <a:pt x="152414" y="0"/>
                </a:moveTo>
                <a:lnTo>
                  <a:pt x="4783653" y="0"/>
                </a:lnTo>
                <a:cubicBezTo>
                  <a:pt x="4867772" y="0"/>
                  <a:pt x="4936067" y="68294"/>
                  <a:pt x="4936067" y="152414"/>
                </a:cubicBezTo>
                <a:lnTo>
                  <a:pt x="4936067" y="3158053"/>
                </a:lnTo>
                <a:cubicBezTo>
                  <a:pt x="4936067" y="3242229"/>
                  <a:pt x="4867829" y="3310467"/>
                  <a:pt x="4783653" y="3310467"/>
                </a:cubicBezTo>
                <a:lnTo>
                  <a:pt x="152414" y="3310467"/>
                </a:lnTo>
                <a:cubicBezTo>
                  <a:pt x="68238" y="3310467"/>
                  <a:pt x="0" y="3242229"/>
                  <a:pt x="0" y="3158053"/>
                </a:cubicBezTo>
                <a:lnTo>
                  <a:pt x="0" y="152414"/>
                </a:lnTo>
                <a:cubicBezTo>
                  <a:pt x="0" y="68294"/>
                  <a:pt x="68294" y="0"/>
                  <a:pt x="152414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19667" y="1938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97467" y="211667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481667" y="1938871"/>
            <a:ext cx="93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功能测试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81667" y="2294471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8242" y="27516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2" name="Text 10"/>
          <p:cNvSpPr/>
          <p:nvPr/>
        </p:nvSpPr>
        <p:spPr>
          <a:xfrm>
            <a:off x="1011767" y="2700871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文件上传功能验证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8242" y="31072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4" name="Text 12"/>
          <p:cNvSpPr/>
          <p:nvPr/>
        </p:nvSpPr>
        <p:spPr>
          <a:xfrm>
            <a:off x="1011767" y="3056471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文件下载功能验证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8242" y="34628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6" name="Text 14"/>
          <p:cNvSpPr/>
          <p:nvPr/>
        </p:nvSpPr>
        <p:spPr>
          <a:xfrm>
            <a:off x="1011767" y="3412071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文件分享功能验证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8242" y="38184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8" name="Text 16"/>
          <p:cNvSpPr/>
          <p:nvPr/>
        </p:nvSpPr>
        <p:spPr>
          <a:xfrm>
            <a:off x="1011767" y="3767671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文件删除功能验证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8242" y="41740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0" name="Text 18"/>
          <p:cNvSpPr/>
          <p:nvPr/>
        </p:nvSpPr>
        <p:spPr>
          <a:xfrm>
            <a:off x="1011767" y="4123271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用户注册登录验证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8242" y="45296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2" name="Text 20"/>
          <p:cNvSpPr/>
          <p:nvPr/>
        </p:nvSpPr>
        <p:spPr>
          <a:xfrm>
            <a:off x="1011767" y="4478871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管理员权限功能验证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59967" y="1731433"/>
            <a:ext cx="4936067" cy="3310467"/>
          </a:xfrm>
          <a:custGeom>
            <a:avLst/>
            <a:gdLst/>
            <a:ahLst/>
            <a:cxnLst/>
            <a:rect l="l" t="t" r="r" b="b"/>
            <a:pathLst>
              <a:path w="4936067" h="3310467">
                <a:moveTo>
                  <a:pt x="152414" y="0"/>
                </a:moveTo>
                <a:lnTo>
                  <a:pt x="4783653" y="0"/>
                </a:lnTo>
                <a:cubicBezTo>
                  <a:pt x="4867772" y="0"/>
                  <a:pt x="4936067" y="68294"/>
                  <a:pt x="4936067" y="152414"/>
                </a:cubicBezTo>
                <a:lnTo>
                  <a:pt x="4936067" y="3158053"/>
                </a:lnTo>
                <a:cubicBezTo>
                  <a:pt x="4936067" y="3242229"/>
                  <a:pt x="4867829" y="3310467"/>
                  <a:pt x="4783653" y="3310467"/>
                </a:cubicBezTo>
                <a:lnTo>
                  <a:pt x="152414" y="3310467"/>
                </a:lnTo>
                <a:cubicBezTo>
                  <a:pt x="68238" y="3310467"/>
                  <a:pt x="0" y="3242229"/>
                  <a:pt x="0" y="3158053"/>
                </a:cubicBezTo>
                <a:lnTo>
                  <a:pt x="0" y="152414"/>
                </a:lnTo>
                <a:cubicBezTo>
                  <a:pt x="0" y="68294"/>
                  <a:pt x="68294" y="0"/>
                  <a:pt x="152414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867400" y="1938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6045200" y="211667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27000" y="206375"/>
                </a:moveTo>
                <a:cubicBezTo>
                  <a:pt x="144512" y="206375"/>
                  <a:pt x="158750" y="192137"/>
                  <a:pt x="158750" y="174625"/>
                </a:cubicBezTo>
                <a:cubicBezTo>
                  <a:pt x="158750" y="166588"/>
                  <a:pt x="155773" y="159196"/>
                  <a:pt x="150813" y="153640"/>
                </a:cubicBezTo>
                <a:lnTo>
                  <a:pt x="185291" y="84733"/>
                </a:lnTo>
                <a:cubicBezTo>
                  <a:pt x="188218" y="78829"/>
                  <a:pt x="185837" y="71686"/>
                  <a:pt x="179983" y="68759"/>
                </a:cubicBezTo>
                <a:cubicBezTo>
                  <a:pt x="174129" y="65832"/>
                  <a:pt x="166936" y="68213"/>
                  <a:pt x="164009" y="74067"/>
                </a:cubicBezTo>
                <a:lnTo>
                  <a:pt x="129530" y="142974"/>
                </a:lnTo>
                <a:cubicBezTo>
                  <a:pt x="128687" y="142925"/>
                  <a:pt x="127843" y="142875"/>
                  <a:pt x="127000" y="142875"/>
                </a:cubicBezTo>
                <a:cubicBezTo>
                  <a:pt x="109488" y="142875"/>
                  <a:pt x="95250" y="157113"/>
                  <a:pt x="95250" y="174625"/>
                </a:cubicBezTo>
                <a:cubicBezTo>
                  <a:pt x="95250" y="192137"/>
                  <a:pt x="109488" y="206375"/>
                  <a:pt x="127000" y="206375"/>
                </a:cubicBezTo>
                <a:close/>
                <a:moveTo>
                  <a:pt x="87313" y="71438"/>
                </a:moveTo>
                <a:cubicBezTo>
                  <a:pt x="87313" y="62676"/>
                  <a:pt x="80199" y="55563"/>
                  <a:pt x="71438" y="55563"/>
                </a:cubicBezTo>
                <a:cubicBezTo>
                  <a:pt x="62676" y="55563"/>
                  <a:pt x="55563" y="62676"/>
                  <a:pt x="55563" y="71438"/>
                </a:cubicBezTo>
                <a:cubicBezTo>
                  <a:pt x="55563" y="80199"/>
                  <a:pt x="62676" y="87313"/>
                  <a:pt x="71438" y="87313"/>
                </a:cubicBezTo>
                <a:cubicBezTo>
                  <a:pt x="80199" y="87313"/>
                  <a:pt x="87313" y="80199"/>
                  <a:pt x="87313" y="71438"/>
                </a:cubicBezTo>
                <a:close/>
                <a:moveTo>
                  <a:pt x="47625" y="142875"/>
                </a:moveTo>
                <a:cubicBezTo>
                  <a:pt x="56387" y="142875"/>
                  <a:pt x="63500" y="135762"/>
                  <a:pt x="63500" y="127000"/>
                </a:cubicBez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lose/>
                <a:moveTo>
                  <a:pt x="222250" y="127000"/>
                </a:moveTo>
                <a:cubicBezTo>
                  <a:pt x="222250" y="118238"/>
                  <a:pt x="215137" y="111125"/>
                  <a:pt x="206375" y="111125"/>
                </a:cubicBezTo>
                <a:cubicBezTo>
                  <a:pt x="197613" y="111125"/>
                  <a:pt x="190500" y="118238"/>
                  <a:pt x="190500" y="127000"/>
                </a:cubicBezTo>
                <a:cubicBezTo>
                  <a:pt x="190500" y="135762"/>
                  <a:pt x="197613" y="142875"/>
                  <a:pt x="206375" y="142875"/>
                </a:cubicBezTo>
                <a:cubicBezTo>
                  <a:pt x="215137" y="142875"/>
                  <a:pt x="222250" y="135762"/>
                  <a:pt x="222250" y="12700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6" name="Text 24"/>
          <p:cNvSpPr/>
          <p:nvPr/>
        </p:nvSpPr>
        <p:spPr>
          <a:xfrm>
            <a:off x="6629400" y="1938871"/>
            <a:ext cx="101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性能测试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29400" y="2294471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高并发场景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67400" y="2700871"/>
            <a:ext cx="4521200" cy="457200"/>
          </a:xfrm>
          <a:custGeom>
            <a:avLst/>
            <a:gdLst/>
            <a:ahLst/>
            <a:cxnLst/>
            <a:rect l="l" t="t" r="r" b="b"/>
            <a:pathLst>
              <a:path w="4521200" h="457200">
                <a:moveTo>
                  <a:pt x="101599" y="0"/>
                </a:moveTo>
                <a:lnTo>
                  <a:pt x="4419601" y="0"/>
                </a:lnTo>
                <a:cubicBezTo>
                  <a:pt x="4475713" y="0"/>
                  <a:pt x="4521200" y="45487"/>
                  <a:pt x="4521200" y="101599"/>
                </a:cubicBezTo>
                <a:lnTo>
                  <a:pt x="4521200" y="355601"/>
                </a:lnTo>
                <a:cubicBezTo>
                  <a:pt x="4521200" y="411713"/>
                  <a:pt x="4475713" y="457200"/>
                  <a:pt x="44196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5969000" y="2802471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文件上传响应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567334" y="2802471"/>
            <a:ext cx="81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 200ms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867400" y="3259671"/>
            <a:ext cx="4521200" cy="457200"/>
          </a:xfrm>
          <a:custGeom>
            <a:avLst/>
            <a:gdLst/>
            <a:ahLst/>
            <a:cxnLst/>
            <a:rect l="l" t="t" r="r" b="b"/>
            <a:pathLst>
              <a:path w="4521200" h="457200">
                <a:moveTo>
                  <a:pt x="101599" y="0"/>
                </a:moveTo>
                <a:lnTo>
                  <a:pt x="4419601" y="0"/>
                </a:lnTo>
                <a:cubicBezTo>
                  <a:pt x="4475713" y="0"/>
                  <a:pt x="4521200" y="45487"/>
                  <a:pt x="4521200" y="101599"/>
                </a:cubicBezTo>
                <a:lnTo>
                  <a:pt x="4521200" y="355601"/>
                </a:lnTo>
                <a:cubicBezTo>
                  <a:pt x="4521200" y="411713"/>
                  <a:pt x="4475713" y="457200"/>
                  <a:pt x="44196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5969000" y="3361271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文件下载响应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68934" y="3361271"/>
            <a:ext cx="71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 50ms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867400" y="3818471"/>
            <a:ext cx="4521200" cy="457200"/>
          </a:xfrm>
          <a:custGeom>
            <a:avLst/>
            <a:gdLst/>
            <a:ahLst/>
            <a:cxnLst/>
            <a:rect l="l" t="t" r="r" b="b"/>
            <a:pathLst>
              <a:path w="4521200" h="457200">
                <a:moveTo>
                  <a:pt x="101599" y="0"/>
                </a:moveTo>
                <a:lnTo>
                  <a:pt x="4419601" y="0"/>
                </a:lnTo>
                <a:cubicBezTo>
                  <a:pt x="4475713" y="0"/>
                  <a:pt x="4521200" y="45487"/>
                  <a:pt x="4521200" y="101599"/>
                </a:cubicBezTo>
                <a:lnTo>
                  <a:pt x="4521200" y="355601"/>
                </a:lnTo>
                <a:cubicBezTo>
                  <a:pt x="4521200" y="411713"/>
                  <a:pt x="4475713" y="457200"/>
                  <a:pt x="44196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969000" y="3920071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数据库查询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677400" y="3920071"/>
            <a:ext cx="69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 30ms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867400" y="4377271"/>
            <a:ext cx="4521200" cy="457200"/>
          </a:xfrm>
          <a:custGeom>
            <a:avLst/>
            <a:gdLst/>
            <a:ahLst/>
            <a:cxnLst/>
            <a:rect l="l" t="t" r="r" b="b"/>
            <a:pathLst>
              <a:path w="4521200" h="457200">
                <a:moveTo>
                  <a:pt x="101599" y="0"/>
                </a:moveTo>
                <a:lnTo>
                  <a:pt x="4419601" y="0"/>
                </a:lnTo>
                <a:cubicBezTo>
                  <a:pt x="4475713" y="0"/>
                  <a:pt x="4521200" y="45487"/>
                  <a:pt x="4521200" y="101599"/>
                </a:cubicBezTo>
                <a:lnTo>
                  <a:pt x="4521200" y="355601"/>
                </a:lnTo>
                <a:cubicBezTo>
                  <a:pt x="4521200" y="411713"/>
                  <a:pt x="4475713" y="457200"/>
                  <a:pt x="44196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5969000" y="4478871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并发支持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372600" y="4478871"/>
            <a:ext cx="100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1000+ QPS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07700" y="1731433"/>
            <a:ext cx="4936067" cy="3310467"/>
          </a:xfrm>
          <a:custGeom>
            <a:avLst/>
            <a:gdLst/>
            <a:ahLst/>
            <a:cxnLst/>
            <a:rect l="l" t="t" r="r" b="b"/>
            <a:pathLst>
              <a:path w="4936067" h="3310467">
                <a:moveTo>
                  <a:pt x="152414" y="0"/>
                </a:moveTo>
                <a:lnTo>
                  <a:pt x="4783653" y="0"/>
                </a:lnTo>
                <a:cubicBezTo>
                  <a:pt x="4867772" y="0"/>
                  <a:pt x="4936067" y="68294"/>
                  <a:pt x="4936067" y="152414"/>
                </a:cubicBezTo>
                <a:lnTo>
                  <a:pt x="4936067" y="3158053"/>
                </a:lnTo>
                <a:cubicBezTo>
                  <a:pt x="4936067" y="3242229"/>
                  <a:pt x="4867829" y="3310467"/>
                  <a:pt x="4783653" y="3310467"/>
                </a:cubicBezTo>
                <a:lnTo>
                  <a:pt x="152414" y="3310467"/>
                </a:lnTo>
                <a:cubicBezTo>
                  <a:pt x="68238" y="3310467"/>
                  <a:pt x="0" y="3242229"/>
                  <a:pt x="0" y="3158053"/>
                </a:cubicBezTo>
                <a:lnTo>
                  <a:pt x="0" y="152414"/>
                </a:lnTo>
                <a:cubicBezTo>
                  <a:pt x="0" y="68294"/>
                  <a:pt x="68294" y="0"/>
                  <a:pt x="15241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11015134" y="1938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11192934" y="211667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43" name="Text 41"/>
          <p:cNvSpPr/>
          <p:nvPr/>
        </p:nvSpPr>
        <p:spPr>
          <a:xfrm>
            <a:off x="11777134" y="1938871"/>
            <a:ext cx="93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边界测试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77134" y="2294471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异常场景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043709" y="27516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6" name="Text 44"/>
          <p:cNvSpPr/>
          <p:nvPr/>
        </p:nvSpPr>
        <p:spPr>
          <a:xfrm>
            <a:off x="11307234" y="2700871"/>
            <a:ext cx="175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大文件上传(100MB+)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43709" y="31072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8" name="Text 46"/>
          <p:cNvSpPr/>
          <p:nvPr/>
        </p:nvSpPr>
        <p:spPr>
          <a:xfrm>
            <a:off x="11307234" y="3056471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网络中断恢复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1043709" y="34628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0" name="Text 48"/>
          <p:cNvSpPr/>
          <p:nvPr/>
        </p:nvSpPr>
        <p:spPr>
          <a:xfrm>
            <a:off x="11307234" y="3412071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并发上传冲突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43709" y="38184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2" name="Text 50"/>
          <p:cNvSpPr/>
          <p:nvPr/>
        </p:nvSpPr>
        <p:spPr>
          <a:xfrm>
            <a:off x="11307234" y="3767671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提取码过期处理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43709" y="41740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4" name="Text 52"/>
          <p:cNvSpPr/>
          <p:nvPr/>
        </p:nvSpPr>
        <p:spPr>
          <a:xfrm>
            <a:off x="11307234" y="4123271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数据库连接异常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043709" y="452967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6" name="Text 54"/>
          <p:cNvSpPr/>
          <p:nvPr/>
        </p:nvSpPr>
        <p:spPr>
          <a:xfrm>
            <a:off x="11307234" y="4478871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存储桶访问失败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12233" y="5253563"/>
            <a:ext cx="7514167" cy="2904067"/>
          </a:xfrm>
          <a:custGeom>
            <a:avLst/>
            <a:gdLst/>
            <a:ahLst/>
            <a:cxnLst/>
            <a:rect l="l" t="t" r="r" b="b"/>
            <a:pathLst>
              <a:path w="7514167" h="2904067">
                <a:moveTo>
                  <a:pt x="152405" y="0"/>
                </a:moveTo>
                <a:lnTo>
                  <a:pt x="7361761" y="0"/>
                </a:lnTo>
                <a:cubicBezTo>
                  <a:pt x="7445932" y="0"/>
                  <a:pt x="7514167" y="68234"/>
                  <a:pt x="7514167" y="152405"/>
                </a:cubicBezTo>
                <a:lnTo>
                  <a:pt x="7514167" y="2751661"/>
                </a:lnTo>
                <a:cubicBezTo>
                  <a:pt x="7514167" y="2835832"/>
                  <a:pt x="7445932" y="2904067"/>
                  <a:pt x="7361761" y="2904067"/>
                </a:cubicBezTo>
                <a:lnTo>
                  <a:pt x="152405" y="2904067"/>
                </a:lnTo>
                <a:cubicBezTo>
                  <a:pt x="68234" y="2904067"/>
                  <a:pt x="0" y="2835832"/>
                  <a:pt x="0" y="2751661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719667" y="5461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872067" y="5613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12700"/>
                </a:moveTo>
                <a:cubicBezTo>
                  <a:pt x="11390" y="12700"/>
                  <a:pt x="0" y="24090"/>
                  <a:pt x="0" y="38100"/>
                </a:cubicBezTo>
                <a:lnTo>
                  <a:pt x="0" y="139700"/>
                </a:lnTo>
                <a:cubicBezTo>
                  <a:pt x="0" y="153710"/>
                  <a:pt x="11390" y="165100"/>
                  <a:pt x="25400" y="165100"/>
                </a:cubicBezTo>
                <a:lnTo>
                  <a:pt x="82550" y="165100"/>
                </a:lnTo>
                <a:lnTo>
                  <a:pt x="76200" y="184150"/>
                </a:lnTo>
                <a:lnTo>
                  <a:pt x="47625" y="184150"/>
                </a:lnTo>
                <a:cubicBezTo>
                  <a:pt x="42347" y="184150"/>
                  <a:pt x="38100" y="188397"/>
                  <a:pt x="38100" y="193675"/>
                </a:cubicBezTo>
                <a:cubicBezTo>
                  <a:pt x="38100" y="198953"/>
                  <a:pt x="42347" y="203200"/>
                  <a:pt x="47625" y="203200"/>
                </a:cubicBezTo>
                <a:lnTo>
                  <a:pt x="155575" y="203200"/>
                </a:lnTo>
                <a:cubicBezTo>
                  <a:pt x="160853" y="203200"/>
                  <a:pt x="165100" y="198953"/>
                  <a:pt x="165100" y="193675"/>
                </a:cubicBezTo>
                <a:cubicBezTo>
                  <a:pt x="165100" y="188397"/>
                  <a:pt x="160853" y="184150"/>
                  <a:pt x="155575" y="184150"/>
                </a:cubicBezTo>
                <a:lnTo>
                  <a:pt x="127000" y="184150"/>
                </a:lnTo>
                <a:lnTo>
                  <a:pt x="120650" y="165100"/>
                </a:lnTo>
                <a:lnTo>
                  <a:pt x="177800" y="165100"/>
                </a:lnTo>
                <a:cubicBezTo>
                  <a:pt x="191810" y="165100"/>
                  <a:pt x="203200" y="153710"/>
                  <a:pt x="203200" y="139700"/>
                </a:cubicBezTo>
                <a:lnTo>
                  <a:pt x="203200" y="38100"/>
                </a:lnTo>
                <a:cubicBezTo>
                  <a:pt x="203200" y="24090"/>
                  <a:pt x="191810" y="12700"/>
                  <a:pt x="177800" y="12700"/>
                </a:cubicBezTo>
                <a:lnTo>
                  <a:pt x="25400" y="12700"/>
                </a:lnTo>
                <a:close/>
                <a:moveTo>
                  <a:pt x="38100" y="38100"/>
                </a:moveTo>
                <a:lnTo>
                  <a:pt x="165100" y="38100"/>
                </a:lnTo>
                <a:cubicBezTo>
                  <a:pt x="172125" y="38100"/>
                  <a:pt x="177800" y="43775"/>
                  <a:pt x="177800" y="50800"/>
                </a:cubicBezTo>
                <a:lnTo>
                  <a:pt x="177800" y="114300"/>
                </a:lnTo>
                <a:cubicBezTo>
                  <a:pt x="177800" y="121325"/>
                  <a:pt x="172125" y="127000"/>
                  <a:pt x="165100" y="127000"/>
                </a:cubicBezTo>
                <a:lnTo>
                  <a:pt x="38100" y="127000"/>
                </a:lnTo>
                <a:cubicBezTo>
                  <a:pt x="31075" y="127000"/>
                  <a:pt x="25400" y="121325"/>
                  <a:pt x="25400" y="114300"/>
                </a:cubicBezTo>
                <a:lnTo>
                  <a:pt x="25400" y="50800"/>
                </a:lnTo>
                <a:cubicBezTo>
                  <a:pt x="25400" y="43775"/>
                  <a:pt x="31075" y="38100"/>
                  <a:pt x="38100" y="3810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0" name="Text 58"/>
          <p:cNvSpPr/>
          <p:nvPr/>
        </p:nvSpPr>
        <p:spPr>
          <a:xfrm>
            <a:off x="1380067" y="55372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系统运行界面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19667" y="6121400"/>
            <a:ext cx="72009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系统前端界面采用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现代化UI设计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，提供直观的文件上传、下载、管理功能，用户体验流畅友好。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719667" y="6934200"/>
            <a:ext cx="3467100" cy="1016000"/>
          </a:xfrm>
          <a:custGeom>
            <a:avLst/>
            <a:gdLst/>
            <a:ahLst/>
            <a:cxnLst/>
            <a:rect l="l" t="t" r="r" b="b"/>
            <a:pathLst>
              <a:path w="3467100" h="1016000">
                <a:moveTo>
                  <a:pt x="101600" y="0"/>
                </a:moveTo>
                <a:lnTo>
                  <a:pt x="3365500" y="0"/>
                </a:lnTo>
                <a:cubicBezTo>
                  <a:pt x="3421575" y="0"/>
                  <a:pt x="3467100" y="45525"/>
                  <a:pt x="3467100" y="101600"/>
                </a:cubicBezTo>
                <a:lnTo>
                  <a:pt x="3467100" y="914400"/>
                </a:lnTo>
                <a:cubicBezTo>
                  <a:pt x="3467100" y="970475"/>
                  <a:pt x="3421575" y="1016000"/>
                  <a:pt x="33655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2321983" y="7120471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65068"/>
                </a:moveTo>
                <a:lnTo>
                  <a:pt x="152400" y="190500"/>
                </a:lnTo>
                <a:cubicBezTo>
                  <a:pt x="152400" y="201037"/>
                  <a:pt x="143887" y="209550"/>
                  <a:pt x="133350" y="209550"/>
                </a:cubicBezTo>
                <a:cubicBezTo>
                  <a:pt x="122813" y="209550"/>
                  <a:pt x="114300" y="201037"/>
                  <a:pt x="114300" y="190500"/>
                </a:cubicBezTo>
                <a:lnTo>
                  <a:pt x="114300" y="65068"/>
                </a:lnTo>
                <a:lnTo>
                  <a:pt x="89654" y="89714"/>
                </a:lnTo>
                <a:cubicBezTo>
                  <a:pt x="82213" y="97155"/>
                  <a:pt x="70128" y="97155"/>
                  <a:pt x="62686" y="89714"/>
                </a:cubicBezTo>
                <a:cubicBezTo>
                  <a:pt x="55245" y="82272"/>
                  <a:pt x="55245" y="70187"/>
                  <a:pt x="62686" y="62746"/>
                </a:cubicBezTo>
                <a:lnTo>
                  <a:pt x="119836" y="5596"/>
                </a:lnTo>
                <a:cubicBezTo>
                  <a:pt x="127278" y="-1845"/>
                  <a:pt x="139363" y="-1845"/>
                  <a:pt x="146804" y="5596"/>
                </a:cubicBezTo>
                <a:lnTo>
                  <a:pt x="203954" y="62746"/>
                </a:lnTo>
                <a:cubicBezTo>
                  <a:pt x="211395" y="70187"/>
                  <a:pt x="211395" y="82272"/>
                  <a:pt x="203954" y="89714"/>
                </a:cubicBezTo>
                <a:cubicBezTo>
                  <a:pt x="196513" y="97155"/>
                  <a:pt x="184428" y="97155"/>
                  <a:pt x="176986" y="89714"/>
                </a:cubicBezTo>
                <a:lnTo>
                  <a:pt x="152400" y="65068"/>
                </a:lnTo>
                <a:close/>
                <a:moveTo>
                  <a:pt x="133350" y="238125"/>
                </a:moveTo>
                <a:cubicBezTo>
                  <a:pt x="159663" y="238125"/>
                  <a:pt x="180975" y="216813"/>
                  <a:pt x="180975" y="190500"/>
                </a:cubicBezTo>
                <a:lnTo>
                  <a:pt x="228600" y="190500"/>
                </a:lnTo>
                <a:cubicBezTo>
                  <a:pt x="249615" y="190500"/>
                  <a:pt x="266700" y="207585"/>
                  <a:pt x="266700" y="2286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228600"/>
                </a:lnTo>
                <a:cubicBezTo>
                  <a:pt x="0" y="207585"/>
                  <a:pt x="17085" y="190500"/>
                  <a:pt x="38100" y="190500"/>
                </a:cubicBezTo>
                <a:lnTo>
                  <a:pt x="85725" y="190500"/>
                </a:lnTo>
                <a:cubicBezTo>
                  <a:pt x="85725" y="216813"/>
                  <a:pt x="107037" y="238125"/>
                  <a:pt x="133350" y="238125"/>
                </a:cubicBezTo>
                <a:close/>
                <a:moveTo>
                  <a:pt x="219075" y="252413"/>
                </a:moveTo>
                <a:cubicBezTo>
                  <a:pt x="226960" y="252413"/>
                  <a:pt x="233363" y="246010"/>
                  <a:pt x="233363" y="238125"/>
                </a:cubicBezTo>
                <a:cubicBezTo>
                  <a:pt x="233363" y="230240"/>
                  <a:pt x="226960" y="223838"/>
                  <a:pt x="219075" y="223838"/>
                </a:cubicBezTo>
                <a:cubicBezTo>
                  <a:pt x="211190" y="223838"/>
                  <a:pt x="204787" y="230240"/>
                  <a:pt x="204787" y="238125"/>
                </a:cubicBezTo>
                <a:cubicBezTo>
                  <a:pt x="204787" y="246010"/>
                  <a:pt x="211190" y="252413"/>
                  <a:pt x="219075" y="252413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4" name="Text 62"/>
          <p:cNvSpPr/>
          <p:nvPr/>
        </p:nvSpPr>
        <p:spPr>
          <a:xfrm>
            <a:off x="827617" y="7543800"/>
            <a:ext cx="325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拖拽上传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343400" y="6934200"/>
            <a:ext cx="3467100" cy="1016000"/>
          </a:xfrm>
          <a:custGeom>
            <a:avLst/>
            <a:gdLst/>
            <a:ahLst/>
            <a:cxnLst/>
            <a:rect l="l" t="t" r="r" b="b"/>
            <a:pathLst>
              <a:path w="3467100" h="1016000">
                <a:moveTo>
                  <a:pt x="101600" y="0"/>
                </a:moveTo>
                <a:lnTo>
                  <a:pt x="3365500" y="0"/>
                </a:lnTo>
                <a:cubicBezTo>
                  <a:pt x="3421575" y="0"/>
                  <a:pt x="3467100" y="45525"/>
                  <a:pt x="3467100" y="101600"/>
                </a:cubicBezTo>
                <a:lnTo>
                  <a:pt x="3467100" y="914400"/>
                </a:lnTo>
                <a:cubicBezTo>
                  <a:pt x="3467100" y="970475"/>
                  <a:pt x="3421575" y="1016000"/>
                  <a:pt x="33655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5926667" y="71204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813" y="28575"/>
                </a:moveTo>
                <a:cubicBezTo>
                  <a:pt x="15895" y="28575"/>
                  <a:pt x="9525" y="34945"/>
                  <a:pt x="9525" y="42863"/>
                </a:cubicBezTo>
                <a:lnTo>
                  <a:pt x="9525" y="71438"/>
                </a:lnTo>
                <a:cubicBezTo>
                  <a:pt x="9525" y="79355"/>
                  <a:pt x="15895" y="85725"/>
                  <a:pt x="23813" y="85725"/>
                </a:cubicBezTo>
                <a:lnTo>
                  <a:pt x="52388" y="85725"/>
                </a:lnTo>
                <a:cubicBezTo>
                  <a:pt x="60305" y="85725"/>
                  <a:pt x="66675" y="79355"/>
                  <a:pt x="66675" y="71438"/>
                </a:cubicBezTo>
                <a:lnTo>
                  <a:pt x="66675" y="42863"/>
                </a:lnTo>
                <a:cubicBezTo>
                  <a:pt x="66675" y="34945"/>
                  <a:pt x="60305" y="28575"/>
                  <a:pt x="52388" y="28575"/>
                </a:cubicBezTo>
                <a:lnTo>
                  <a:pt x="23813" y="28575"/>
                </a:lnTo>
                <a:close/>
                <a:moveTo>
                  <a:pt x="114300" y="38100"/>
                </a:moveTo>
                <a:cubicBezTo>
                  <a:pt x="103763" y="38100"/>
                  <a:pt x="95250" y="46613"/>
                  <a:pt x="95250" y="57150"/>
                </a:cubicBezTo>
                <a:cubicBezTo>
                  <a:pt x="95250" y="67687"/>
                  <a:pt x="103763" y="76200"/>
                  <a:pt x="114300" y="76200"/>
                </a:cubicBezTo>
                <a:lnTo>
                  <a:pt x="285750" y="76200"/>
                </a:lnTo>
                <a:cubicBezTo>
                  <a:pt x="296287" y="76200"/>
                  <a:pt x="304800" y="67687"/>
                  <a:pt x="304800" y="57150"/>
                </a:cubicBezTo>
                <a:cubicBezTo>
                  <a:pt x="304800" y="46613"/>
                  <a:pt x="296287" y="38100"/>
                  <a:pt x="285750" y="38100"/>
                </a:cubicBezTo>
                <a:lnTo>
                  <a:pt x="114300" y="38100"/>
                </a:lnTo>
                <a:close/>
                <a:moveTo>
                  <a:pt x="114300" y="133350"/>
                </a:moveTo>
                <a:cubicBezTo>
                  <a:pt x="103763" y="133350"/>
                  <a:pt x="95250" y="141863"/>
                  <a:pt x="95250" y="152400"/>
                </a:cubicBezTo>
                <a:cubicBezTo>
                  <a:pt x="95250" y="162937"/>
                  <a:pt x="103763" y="171450"/>
                  <a:pt x="114300" y="171450"/>
                </a:cubicBezTo>
                <a:lnTo>
                  <a:pt x="285750" y="171450"/>
                </a:lnTo>
                <a:cubicBezTo>
                  <a:pt x="296287" y="171450"/>
                  <a:pt x="304800" y="162937"/>
                  <a:pt x="304800" y="152400"/>
                </a:cubicBezTo>
                <a:cubicBezTo>
                  <a:pt x="304800" y="141863"/>
                  <a:pt x="296287" y="133350"/>
                  <a:pt x="285750" y="133350"/>
                </a:cubicBezTo>
                <a:lnTo>
                  <a:pt x="114300" y="133350"/>
                </a:lnTo>
                <a:close/>
                <a:moveTo>
                  <a:pt x="114300" y="228600"/>
                </a:moveTo>
                <a:cubicBezTo>
                  <a:pt x="103763" y="228600"/>
                  <a:pt x="95250" y="237113"/>
                  <a:pt x="95250" y="247650"/>
                </a:cubicBezTo>
                <a:cubicBezTo>
                  <a:pt x="95250" y="258187"/>
                  <a:pt x="103763" y="266700"/>
                  <a:pt x="114300" y="266700"/>
                </a:cubicBezTo>
                <a:lnTo>
                  <a:pt x="285750" y="266700"/>
                </a:lnTo>
                <a:cubicBezTo>
                  <a:pt x="296287" y="266700"/>
                  <a:pt x="304800" y="258187"/>
                  <a:pt x="304800" y="247650"/>
                </a:cubicBezTo>
                <a:cubicBezTo>
                  <a:pt x="304800" y="237113"/>
                  <a:pt x="296287" y="228600"/>
                  <a:pt x="285750" y="228600"/>
                </a:cubicBezTo>
                <a:lnTo>
                  <a:pt x="114300" y="228600"/>
                </a:lnTo>
                <a:close/>
                <a:moveTo>
                  <a:pt x="9525" y="138113"/>
                </a:moveTo>
                <a:lnTo>
                  <a:pt x="9525" y="166688"/>
                </a:lnTo>
                <a:cubicBezTo>
                  <a:pt x="9525" y="174605"/>
                  <a:pt x="15895" y="180975"/>
                  <a:pt x="23813" y="180975"/>
                </a:cubicBezTo>
                <a:lnTo>
                  <a:pt x="52388" y="180975"/>
                </a:lnTo>
                <a:cubicBezTo>
                  <a:pt x="60305" y="180975"/>
                  <a:pt x="66675" y="174605"/>
                  <a:pt x="66675" y="166688"/>
                </a:cubicBezTo>
                <a:lnTo>
                  <a:pt x="66675" y="138113"/>
                </a:lnTo>
                <a:cubicBezTo>
                  <a:pt x="66675" y="130195"/>
                  <a:pt x="60305" y="123825"/>
                  <a:pt x="52388" y="123825"/>
                </a:cubicBezTo>
                <a:lnTo>
                  <a:pt x="23813" y="123825"/>
                </a:lnTo>
                <a:cubicBezTo>
                  <a:pt x="15895" y="123825"/>
                  <a:pt x="9525" y="130195"/>
                  <a:pt x="9525" y="138113"/>
                </a:cubicBezTo>
                <a:close/>
                <a:moveTo>
                  <a:pt x="23813" y="219075"/>
                </a:moveTo>
                <a:cubicBezTo>
                  <a:pt x="15895" y="219075"/>
                  <a:pt x="9525" y="225445"/>
                  <a:pt x="9525" y="233363"/>
                </a:cubicBezTo>
                <a:lnTo>
                  <a:pt x="9525" y="261937"/>
                </a:lnTo>
                <a:cubicBezTo>
                  <a:pt x="9525" y="269855"/>
                  <a:pt x="15895" y="276225"/>
                  <a:pt x="23813" y="276225"/>
                </a:cubicBezTo>
                <a:lnTo>
                  <a:pt x="52388" y="276225"/>
                </a:lnTo>
                <a:cubicBezTo>
                  <a:pt x="60305" y="276225"/>
                  <a:pt x="66675" y="269855"/>
                  <a:pt x="66675" y="261937"/>
                </a:cubicBezTo>
                <a:lnTo>
                  <a:pt x="66675" y="233363"/>
                </a:lnTo>
                <a:cubicBezTo>
                  <a:pt x="66675" y="225445"/>
                  <a:pt x="60305" y="219075"/>
                  <a:pt x="52388" y="219075"/>
                </a:cubicBezTo>
                <a:lnTo>
                  <a:pt x="23813" y="219075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7" name="Text 65"/>
          <p:cNvSpPr/>
          <p:nvPr/>
        </p:nvSpPr>
        <p:spPr>
          <a:xfrm>
            <a:off x="4451350" y="7543800"/>
            <a:ext cx="325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文件列表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233833" y="5253563"/>
            <a:ext cx="7514167" cy="2904067"/>
          </a:xfrm>
          <a:custGeom>
            <a:avLst/>
            <a:gdLst/>
            <a:ahLst/>
            <a:cxnLst/>
            <a:rect l="l" t="t" r="r" b="b"/>
            <a:pathLst>
              <a:path w="7514167" h="2904067">
                <a:moveTo>
                  <a:pt x="152405" y="0"/>
                </a:moveTo>
                <a:lnTo>
                  <a:pt x="7361761" y="0"/>
                </a:lnTo>
                <a:cubicBezTo>
                  <a:pt x="7445932" y="0"/>
                  <a:pt x="7514167" y="68234"/>
                  <a:pt x="7514167" y="152405"/>
                </a:cubicBezTo>
                <a:lnTo>
                  <a:pt x="7514167" y="2751661"/>
                </a:lnTo>
                <a:cubicBezTo>
                  <a:pt x="7514167" y="2835832"/>
                  <a:pt x="7445932" y="2904067"/>
                  <a:pt x="7361761" y="2904067"/>
                </a:cubicBezTo>
                <a:lnTo>
                  <a:pt x="152405" y="2904067"/>
                </a:lnTo>
                <a:cubicBezTo>
                  <a:pt x="68234" y="2904067"/>
                  <a:pt x="0" y="2835832"/>
                  <a:pt x="0" y="2751661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8441267" y="5461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8593667" y="5613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71" name="Text 69"/>
          <p:cNvSpPr/>
          <p:nvPr/>
        </p:nvSpPr>
        <p:spPr>
          <a:xfrm>
            <a:off x="9101667" y="55372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测试覆盖率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441267" y="61214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功能测试覆盖率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3605934" y="62230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11317"/>
          </a:solidFill>
          <a:ln/>
        </p:spPr>
      </p:sp>
      <p:sp>
        <p:nvSpPr>
          <p:cNvPr id="74" name="Shape 72"/>
          <p:cNvSpPr/>
          <p:nvPr/>
        </p:nvSpPr>
        <p:spPr>
          <a:xfrm>
            <a:off x="13605934" y="62230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75" name="Text 73"/>
          <p:cNvSpPr/>
          <p:nvPr/>
        </p:nvSpPr>
        <p:spPr>
          <a:xfrm>
            <a:off x="14926734" y="6121400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8441267" y="65786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性能测试完成度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3605934" y="66802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11317"/>
          </a:solidFill>
          <a:ln/>
        </p:spPr>
      </p:sp>
      <p:sp>
        <p:nvSpPr>
          <p:cNvPr id="78" name="Shape 76"/>
          <p:cNvSpPr/>
          <p:nvPr/>
        </p:nvSpPr>
        <p:spPr>
          <a:xfrm>
            <a:off x="13605934" y="66802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79" name="Text 77"/>
          <p:cNvSpPr/>
          <p:nvPr/>
        </p:nvSpPr>
        <p:spPr>
          <a:xfrm>
            <a:off x="14926734" y="6578600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8441267" y="70358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边界测试覆盖率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13605934" y="71374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11317"/>
          </a:solidFill>
          <a:ln/>
        </p:spPr>
      </p:sp>
      <p:sp>
        <p:nvSpPr>
          <p:cNvPr id="82" name="Shape 80"/>
          <p:cNvSpPr/>
          <p:nvPr/>
        </p:nvSpPr>
        <p:spPr>
          <a:xfrm>
            <a:off x="13605934" y="7137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83" name="Text 81"/>
          <p:cNvSpPr/>
          <p:nvPr/>
        </p:nvSpPr>
        <p:spPr>
          <a:xfrm>
            <a:off x="14926734" y="7035800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90%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915" y="457915"/>
            <a:ext cx="366332" cy="366332"/>
          </a:xfrm>
          <a:custGeom>
            <a:avLst/>
            <a:gdLst/>
            <a:ahLst/>
            <a:cxnLst/>
            <a:rect l="l" t="t" r="r" b="b"/>
            <a:pathLst>
              <a:path w="366332" h="366332">
                <a:moveTo>
                  <a:pt x="91583" y="0"/>
                </a:moveTo>
                <a:lnTo>
                  <a:pt x="274749" y="0"/>
                </a:lnTo>
                <a:cubicBezTo>
                  <a:pt x="325295" y="0"/>
                  <a:pt x="366332" y="41037"/>
                  <a:pt x="366332" y="91583"/>
                </a:cubicBezTo>
                <a:lnTo>
                  <a:pt x="366332" y="274749"/>
                </a:lnTo>
                <a:cubicBezTo>
                  <a:pt x="366332" y="325329"/>
                  <a:pt x="325329" y="366332"/>
                  <a:pt x="274749" y="366332"/>
                </a:cubicBezTo>
                <a:lnTo>
                  <a:pt x="91583" y="366332"/>
                </a:lnTo>
                <a:cubicBezTo>
                  <a:pt x="41003" y="366332"/>
                  <a:pt x="0" y="325329"/>
                  <a:pt x="0" y="274749"/>
                </a:cubicBezTo>
                <a:lnTo>
                  <a:pt x="0" y="91583"/>
                </a:lnTo>
                <a:cubicBezTo>
                  <a:pt x="0" y="41037"/>
                  <a:pt x="41037" y="0"/>
                  <a:pt x="91583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83842" y="560946"/>
            <a:ext cx="120203" cy="160270"/>
          </a:xfrm>
          <a:custGeom>
            <a:avLst/>
            <a:gdLst/>
            <a:ahLst/>
            <a:cxnLst/>
            <a:rect l="l" t="t" r="r" b="b"/>
            <a:pathLst>
              <a:path w="120203" h="160270">
                <a:moveTo>
                  <a:pt x="91686" y="120203"/>
                </a:moveTo>
                <a:cubicBezTo>
                  <a:pt x="93971" y="113222"/>
                  <a:pt x="98541" y="106899"/>
                  <a:pt x="103706" y="101452"/>
                </a:cubicBezTo>
                <a:cubicBezTo>
                  <a:pt x="113942" y="90684"/>
                  <a:pt x="120203" y="76128"/>
                  <a:pt x="120203" y="60101"/>
                </a:cubicBezTo>
                <a:cubicBezTo>
                  <a:pt x="120203" y="26920"/>
                  <a:pt x="93282" y="0"/>
                  <a:pt x="60101" y="0"/>
                </a:cubicBezTo>
                <a:cubicBezTo>
                  <a:pt x="26920" y="0"/>
                  <a:pt x="0" y="26920"/>
                  <a:pt x="0" y="60101"/>
                </a:cubicBezTo>
                <a:cubicBezTo>
                  <a:pt x="0" y="76128"/>
                  <a:pt x="6261" y="90684"/>
                  <a:pt x="16497" y="101452"/>
                </a:cubicBezTo>
                <a:cubicBezTo>
                  <a:pt x="21662" y="106899"/>
                  <a:pt x="26263" y="113222"/>
                  <a:pt x="28517" y="120203"/>
                </a:cubicBezTo>
                <a:lnTo>
                  <a:pt x="91655" y="120203"/>
                </a:lnTo>
                <a:close/>
                <a:moveTo>
                  <a:pt x="90152" y="135228"/>
                </a:moveTo>
                <a:lnTo>
                  <a:pt x="30051" y="135228"/>
                </a:lnTo>
                <a:lnTo>
                  <a:pt x="30051" y="140237"/>
                </a:lnTo>
                <a:cubicBezTo>
                  <a:pt x="30051" y="154072"/>
                  <a:pt x="41257" y="165279"/>
                  <a:pt x="55093" y="165279"/>
                </a:cubicBezTo>
                <a:lnTo>
                  <a:pt x="65110" y="165279"/>
                </a:lnTo>
                <a:cubicBezTo>
                  <a:pt x="78946" y="165279"/>
                  <a:pt x="90152" y="154072"/>
                  <a:pt x="90152" y="140237"/>
                </a:cubicBezTo>
                <a:lnTo>
                  <a:pt x="90152" y="135228"/>
                </a:lnTo>
                <a:close/>
                <a:moveTo>
                  <a:pt x="57597" y="35059"/>
                </a:moveTo>
                <a:cubicBezTo>
                  <a:pt x="45139" y="35059"/>
                  <a:pt x="35059" y="45139"/>
                  <a:pt x="35059" y="57597"/>
                </a:cubicBezTo>
                <a:cubicBezTo>
                  <a:pt x="35059" y="61760"/>
                  <a:pt x="31710" y="65110"/>
                  <a:pt x="27546" y="65110"/>
                </a:cubicBezTo>
                <a:cubicBezTo>
                  <a:pt x="23383" y="65110"/>
                  <a:pt x="20034" y="61760"/>
                  <a:pt x="20034" y="57597"/>
                </a:cubicBezTo>
                <a:cubicBezTo>
                  <a:pt x="20034" y="36843"/>
                  <a:pt x="36843" y="20034"/>
                  <a:pt x="57597" y="20034"/>
                </a:cubicBezTo>
                <a:cubicBezTo>
                  <a:pt x="61760" y="20034"/>
                  <a:pt x="65110" y="23383"/>
                  <a:pt x="65110" y="27546"/>
                </a:cubicBezTo>
                <a:cubicBezTo>
                  <a:pt x="65110" y="31710"/>
                  <a:pt x="61760" y="35059"/>
                  <a:pt x="57597" y="3505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961623" y="526603"/>
            <a:ext cx="2438400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spc="63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&amp; LIMITATIONS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7915" y="915831"/>
            <a:ext cx="15546231" cy="457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45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系统创新点与不足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1731" y="1560729"/>
            <a:ext cx="7574685" cy="5319452"/>
          </a:xfrm>
          <a:custGeom>
            <a:avLst/>
            <a:gdLst/>
            <a:ahLst/>
            <a:cxnLst/>
            <a:rect l="l" t="t" r="r" b="b"/>
            <a:pathLst>
              <a:path w="7574685" h="5319452">
                <a:moveTo>
                  <a:pt x="137348" y="0"/>
                </a:moveTo>
                <a:lnTo>
                  <a:pt x="7437337" y="0"/>
                </a:lnTo>
                <a:cubicBezTo>
                  <a:pt x="7513193" y="0"/>
                  <a:pt x="7574685" y="61493"/>
                  <a:pt x="7574685" y="137348"/>
                </a:cubicBezTo>
                <a:lnTo>
                  <a:pt x="7574685" y="5182103"/>
                </a:lnTo>
                <a:cubicBezTo>
                  <a:pt x="7574685" y="5257959"/>
                  <a:pt x="7513193" y="5319452"/>
                  <a:pt x="7437337" y="5319452"/>
                </a:cubicBezTo>
                <a:lnTo>
                  <a:pt x="137348" y="5319452"/>
                </a:lnTo>
                <a:cubicBezTo>
                  <a:pt x="61493" y="5319452"/>
                  <a:pt x="0" y="5257959"/>
                  <a:pt x="0" y="5182103"/>
                </a:cubicBezTo>
                <a:lnTo>
                  <a:pt x="0" y="137348"/>
                </a:lnTo>
                <a:cubicBezTo>
                  <a:pt x="0" y="61544"/>
                  <a:pt x="61544" y="0"/>
                  <a:pt x="137348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48714" y="1747715"/>
            <a:ext cx="549499" cy="549499"/>
          </a:xfrm>
          <a:custGeom>
            <a:avLst/>
            <a:gdLst/>
            <a:ahLst/>
            <a:cxnLst/>
            <a:rect l="l" t="t" r="r" b="b"/>
            <a:pathLst>
              <a:path w="549499" h="549499">
                <a:moveTo>
                  <a:pt x="91585" y="0"/>
                </a:moveTo>
                <a:lnTo>
                  <a:pt x="457914" y="0"/>
                </a:lnTo>
                <a:cubicBezTo>
                  <a:pt x="508495" y="0"/>
                  <a:pt x="549499" y="41004"/>
                  <a:pt x="549499" y="91585"/>
                </a:cubicBezTo>
                <a:lnTo>
                  <a:pt x="549499" y="457914"/>
                </a:lnTo>
                <a:cubicBezTo>
                  <a:pt x="549499" y="508495"/>
                  <a:pt x="508495" y="549499"/>
                  <a:pt x="457914" y="549499"/>
                </a:cubicBezTo>
                <a:lnTo>
                  <a:pt x="91585" y="549499"/>
                </a:lnTo>
                <a:cubicBezTo>
                  <a:pt x="41004" y="549499"/>
                  <a:pt x="0" y="508495"/>
                  <a:pt x="0" y="457914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08984" y="1907985"/>
            <a:ext cx="228958" cy="228958"/>
          </a:xfrm>
          <a:custGeom>
            <a:avLst/>
            <a:gdLst/>
            <a:ahLst/>
            <a:cxnLst/>
            <a:rect l="l" t="t" r="r" b="b"/>
            <a:pathLst>
              <a:path w="228958" h="228958">
                <a:moveTo>
                  <a:pt x="57239" y="143099"/>
                </a:moveTo>
                <a:lnTo>
                  <a:pt x="10956" y="143099"/>
                </a:lnTo>
                <a:cubicBezTo>
                  <a:pt x="-179" y="143099"/>
                  <a:pt x="-7021" y="130980"/>
                  <a:pt x="-1297" y="121410"/>
                </a:cubicBezTo>
                <a:lnTo>
                  <a:pt x="22359" y="81969"/>
                </a:lnTo>
                <a:cubicBezTo>
                  <a:pt x="26250" y="75485"/>
                  <a:pt x="33226" y="71549"/>
                  <a:pt x="40783" y="71549"/>
                </a:cubicBezTo>
                <a:lnTo>
                  <a:pt x="83265" y="71549"/>
                </a:lnTo>
                <a:cubicBezTo>
                  <a:pt x="117296" y="13907"/>
                  <a:pt x="168051" y="11001"/>
                  <a:pt x="201993" y="15964"/>
                </a:cubicBezTo>
                <a:cubicBezTo>
                  <a:pt x="207717" y="16814"/>
                  <a:pt x="212188" y="21286"/>
                  <a:pt x="212993" y="26965"/>
                </a:cubicBezTo>
                <a:cubicBezTo>
                  <a:pt x="217957" y="60906"/>
                  <a:pt x="215050" y="111662"/>
                  <a:pt x="157408" y="145692"/>
                </a:cubicBezTo>
                <a:lnTo>
                  <a:pt x="157408" y="188175"/>
                </a:lnTo>
                <a:cubicBezTo>
                  <a:pt x="157408" y="195732"/>
                  <a:pt x="153473" y="202708"/>
                  <a:pt x="146989" y="206599"/>
                </a:cubicBezTo>
                <a:lnTo>
                  <a:pt x="107548" y="230255"/>
                </a:lnTo>
                <a:cubicBezTo>
                  <a:pt x="98023" y="235979"/>
                  <a:pt x="85859" y="229092"/>
                  <a:pt x="85859" y="218002"/>
                </a:cubicBezTo>
                <a:lnTo>
                  <a:pt x="85859" y="171718"/>
                </a:lnTo>
                <a:cubicBezTo>
                  <a:pt x="85859" y="155933"/>
                  <a:pt x="73025" y="143099"/>
                  <a:pt x="57239" y="143099"/>
                </a:cubicBezTo>
                <a:lnTo>
                  <a:pt x="57195" y="143099"/>
                </a:lnTo>
                <a:close/>
                <a:moveTo>
                  <a:pt x="178873" y="71549"/>
                </a:moveTo>
                <a:cubicBezTo>
                  <a:pt x="178873" y="59703"/>
                  <a:pt x="169255" y="50085"/>
                  <a:pt x="157408" y="50085"/>
                </a:cubicBezTo>
                <a:cubicBezTo>
                  <a:pt x="145562" y="50085"/>
                  <a:pt x="135944" y="59703"/>
                  <a:pt x="135944" y="71549"/>
                </a:cubicBezTo>
                <a:cubicBezTo>
                  <a:pt x="135944" y="83396"/>
                  <a:pt x="145562" y="93014"/>
                  <a:pt x="157408" y="93014"/>
                </a:cubicBezTo>
                <a:cubicBezTo>
                  <a:pt x="169255" y="93014"/>
                  <a:pt x="178873" y="83396"/>
                  <a:pt x="178873" y="7154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335587" y="1839298"/>
            <a:ext cx="1247820" cy="366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3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五大创新点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71609" y="2434588"/>
            <a:ext cx="7177825" cy="778456"/>
          </a:xfrm>
          <a:custGeom>
            <a:avLst/>
            <a:gdLst/>
            <a:ahLst/>
            <a:cxnLst/>
            <a:rect l="l" t="t" r="r" b="b"/>
            <a:pathLst>
              <a:path w="7177825" h="778456">
                <a:moveTo>
                  <a:pt x="45792" y="0"/>
                </a:moveTo>
                <a:lnTo>
                  <a:pt x="7086240" y="0"/>
                </a:lnTo>
                <a:cubicBezTo>
                  <a:pt x="7136821" y="0"/>
                  <a:pt x="7177825" y="41004"/>
                  <a:pt x="7177825" y="91585"/>
                </a:cubicBezTo>
                <a:lnTo>
                  <a:pt x="7177825" y="686871"/>
                </a:lnTo>
                <a:cubicBezTo>
                  <a:pt x="7177825" y="737452"/>
                  <a:pt x="7136821" y="778456"/>
                  <a:pt x="7086240" y="778456"/>
                </a:cubicBez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671609" y="2434588"/>
            <a:ext cx="45792" cy="778456"/>
          </a:xfrm>
          <a:custGeom>
            <a:avLst/>
            <a:gdLst/>
            <a:ahLst/>
            <a:cxnLst/>
            <a:rect l="l" t="t" r="r" b="b"/>
            <a:pathLst>
              <a:path w="45792" h="778456">
                <a:moveTo>
                  <a:pt x="45792" y="0"/>
                </a:moveTo>
                <a:lnTo>
                  <a:pt x="45792" y="0"/>
                </a:lnTo>
                <a:lnTo>
                  <a:pt x="45792" y="778456"/>
                </a:ln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2" name="Text 10"/>
          <p:cNvSpPr/>
          <p:nvPr/>
        </p:nvSpPr>
        <p:spPr>
          <a:xfrm>
            <a:off x="831880" y="2571962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存算分离架构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1880" y="2846712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元数据与文件实体分离，解决传统数据库BLOB性能瓶颈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71609" y="3304627"/>
            <a:ext cx="7177825" cy="778456"/>
          </a:xfrm>
          <a:custGeom>
            <a:avLst/>
            <a:gdLst/>
            <a:ahLst/>
            <a:cxnLst/>
            <a:rect l="l" t="t" r="r" b="b"/>
            <a:pathLst>
              <a:path w="7177825" h="778456">
                <a:moveTo>
                  <a:pt x="45792" y="0"/>
                </a:moveTo>
                <a:lnTo>
                  <a:pt x="7086240" y="0"/>
                </a:lnTo>
                <a:cubicBezTo>
                  <a:pt x="7136821" y="0"/>
                  <a:pt x="7177825" y="41004"/>
                  <a:pt x="7177825" y="91585"/>
                </a:cubicBezTo>
                <a:lnTo>
                  <a:pt x="7177825" y="686871"/>
                </a:lnTo>
                <a:cubicBezTo>
                  <a:pt x="7177825" y="737452"/>
                  <a:pt x="7136821" y="778456"/>
                  <a:pt x="7086240" y="778456"/>
                </a:cubicBez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71609" y="3304627"/>
            <a:ext cx="45792" cy="778456"/>
          </a:xfrm>
          <a:custGeom>
            <a:avLst/>
            <a:gdLst/>
            <a:ahLst/>
            <a:cxnLst/>
            <a:rect l="l" t="t" r="r" b="b"/>
            <a:pathLst>
              <a:path w="45792" h="778456">
                <a:moveTo>
                  <a:pt x="45792" y="0"/>
                </a:moveTo>
                <a:lnTo>
                  <a:pt x="45792" y="0"/>
                </a:lnTo>
                <a:lnTo>
                  <a:pt x="45792" y="778456"/>
                </a:ln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6" name="Text 14"/>
          <p:cNvSpPr/>
          <p:nvPr/>
        </p:nvSpPr>
        <p:spPr>
          <a:xfrm>
            <a:off x="831880" y="3442002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Serverless架构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1880" y="3716751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零运维、自动扩缩容，按需付费降低成本80%+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71609" y="4174667"/>
            <a:ext cx="7177825" cy="778456"/>
          </a:xfrm>
          <a:custGeom>
            <a:avLst/>
            <a:gdLst/>
            <a:ahLst/>
            <a:cxnLst/>
            <a:rect l="l" t="t" r="r" b="b"/>
            <a:pathLst>
              <a:path w="7177825" h="778456">
                <a:moveTo>
                  <a:pt x="45792" y="0"/>
                </a:moveTo>
                <a:lnTo>
                  <a:pt x="7086240" y="0"/>
                </a:lnTo>
                <a:cubicBezTo>
                  <a:pt x="7136821" y="0"/>
                  <a:pt x="7177825" y="41004"/>
                  <a:pt x="7177825" y="91585"/>
                </a:cubicBezTo>
                <a:lnTo>
                  <a:pt x="7177825" y="686871"/>
                </a:lnTo>
                <a:cubicBezTo>
                  <a:pt x="7177825" y="737452"/>
                  <a:pt x="7136821" y="778456"/>
                  <a:pt x="7086240" y="778456"/>
                </a:cubicBez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71609" y="4174667"/>
            <a:ext cx="45792" cy="778456"/>
          </a:xfrm>
          <a:custGeom>
            <a:avLst/>
            <a:gdLst/>
            <a:ahLst/>
            <a:cxnLst/>
            <a:rect l="l" t="t" r="r" b="b"/>
            <a:pathLst>
              <a:path w="45792" h="778456">
                <a:moveTo>
                  <a:pt x="45792" y="0"/>
                </a:moveTo>
                <a:lnTo>
                  <a:pt x="45792" y="0"/>
                </a:lnTo>
                <a:lnTo>
                  <a:pt x="45792" y="778456"/>
                </a:ln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0" name="Text 18"/>
          <p:cNvSpPr/>
          <p:nvPr/>
        </p:nvSpPr>
        <p:spPr>
          <a:xfrm>
            <a:off x="831880" y="4312041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边缘计算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1880" y="4586791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全球200+节点部署，实现&lt;50ms低延迟访问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71609" y="5044706"/>
            <a:ext cx="7177825" cy="778456"/>
          </a:xfrm>
          <a:custGeom>
            <a:avLst/>
            <a:gdLst/>
            <a:ahLst/>
            <a:cxnLst/>
            <a:rect l="l" t="t" r="r" b="b"/>
            <a:pathLst>
              <a:path w="7177825" h="778456">
                <a:moveTo>
                  <a:pt x="45792" y="0"/>
                </a:moveTo>
                <a:lnTo>
                  <a:pt x="7086240" y="0"/>
                </a:lnTo>
                <a:cubicBezTo>
                  <a:pt x="7136821" y="0"/>
                  <a:pt x="7177825" y="41004"/>
                  <a:pt x="7177825" y="91585"/>
                </a:cubicBezTo>
                <a:lnTo>
                  <a:pt x="7177825" y="686871"/>
                </a:lnTo>
                <a:cubicBezTo>
                  <a:pt x="7177825" y="737452"/>
                  <a:pt x="7136821" y="778456"/>
                  <a:pt x="7086240" y="778456"/>
                </a:cubicBez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71609" y="5044706"/>
            <a:ext cx="45792" cy="778456"/>
          </a:xfrm>
          <a:custGeom>
            <a:avLst/>
            <a:gdLst/>
            <a:ahLst/>
            <a:cxnLst/>
            <a:rect l="l" t="t" r="r" b="b"/>
            <a:pathLst>
              <a:path w="45792" h="778456">
                <a:moveTo>
                  <a:pt x="45792" y="0"/>
                </a:moveTo>
                <a:lnTo>
                  <a:pt x="45792" y="0"/>
                </a:lnTo>
                <a:lnTo>
                  <a:pt x="45792" y="778456"/>
                </a:ln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4" name="Text 22"/>
          <p:cNvSpPr/>
          <p:nvPr/>
        </p:nvSpPr>
        <p:spPr>
          <a:xfrm>
            <a:off x="831880" y="5182081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预签名URL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1880" y="5456830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提升安全性与性能，零带宽消耗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71609" y="5914746"/>
            <a:ext cx="7177825" cy="778456"/>
          </a:xfrm>
          <a:custGeom>
            <a:avLst/>
            <a:gdLst/>
            <a:ahLst/>
            <a:cxnLst/>
            <a:rect l="l" t="t" r="r" b="b"/>
            <a:pathLst>
              <a:path w="7177825" h="778456">
                <a:moveTo>
                  <a:pt x="45792" y="0"/>
                </a:moveTo>
                <a:lnTo>
                  <a:pt x="7086240" y="0"/>
                </a:lnTo>
                <a:cubicBezTo>
                  <a:pt x="7136821" y="0"/>
                  <a:pt x="7177825" y="41004"/>
                  <a:pt x="7177825" y="91585"/>
                </a:cubicBezTo>
                <a:lnTo>
                  <a:pt x="7177825" y="686871"/>
                </a:lnTo>
                <a:cubicBezTo>
                  <a:pt x="7177825" y="737452"/>
                  <a:pt x="7136821" y="778456"/>
                  <a:pt x="7086240" y="778456"/>
                </a:cubicBez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71609" y="5914746"/>
            <a:ext cx="45792" cy="778456"/>
          </a:xfrm>
          <a:custGeom>
            <a:avLst/>
            <a:gdLst/>
            <a:ahLst/>
            <a:cxnLst/>
            <a:rect l="l" t="t" r="r" b="b"/>
            <a:pathLst>
              <a:path w="45792" h="778456">
                <a:moveTo>
                  <a:pt x="45792" y="0"/>
                </a:moveTo>
                <a:lnTo>
                  <a:pt x="45792" y="0"/>
                </a:lnTo>
                <a:lnTo>
                  <a:pt x="45792" y="778456"/>
                </a:lnTo>
                <a:lnTo>
                  <a:pt x="45792" y="778456"/>
                </a:lnTo>
                <a:cubicBezTo>
                  <a:pt x="20502" y="778456"/>
                  <a:pt x="0" y="757955"/>
                  <a:pt x="0" y="732665"/>
                </a:cubicBezTo>
                <a:lnTo>
                  <a:pt x="0" y="45792"/>
                </a:lnTo>
                <a:cubicBezTo>
                  <a:pt x="0" y="20519"/>
                  <a:pt x="20519" y="0"/>
                  <a:pt x="45792" y="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8" name="Text 26"/>
          <p:cNvSpPr/>
          <p:nvPr/>
        </p:nvSpPr>
        <p:spPr>
          <a:xfrm>
            <a:off x="831880" y="6052120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3范式数据库设计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1880" y="6326869"/>
            <a:ext cx="6960315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消除数据冗余，确保数据完整性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25903" y="1560729"/>
            <a:ext cx="7574685" cy="5319452"/>
          </a:xfrm>
          <a:custGeom>
            <a:avLst/>
            <a:gdLst/>
            <a:ahLst/>
            <a:cxnLst/>
            <a:rect l="l" t="t" r="r" b="b"/>
            <a:pathLst>
              <a:path w="7574685" h="5319452">
                <a:moveTo>
                  <a:pt x="137348" y="0"/>
                </a:moveTo>
                <a:lnTo>
                  <a:pt x="7437337" y="0"/>
                </a:lnTo>
                <a:cubicBezTo>
                  <a:pt x="7513193" y="0"/>
                  <a:pt x="7574685" y="61493"/>
                  <a:pt x="7574685" y="137348"/>
                </a:cubicBezTo>
                <a:lnTo>
                  <a:pt x="7574685" y="5182103"/>
                </a:lnTo>
                <a:cubicBezTo>
                  <a:pt x="7574685" y="5257959"/>
                  <a:pt x="7513193" y="5319452"/>
                  <a:pt x="7437337" y="5319452"/>
                </a:cubicBezTo>
                <a:lnTo>
                  <a:pt x="137348" y="5319452"/>
                </a:lnTo>
                <a:cubicBezTo>
                  <a:pt x="61493" y="5319452"/>
                  <a:pt x="0" y="5257959"/>
                  <a:pt x="0" y="5182103"/>
                </a:cubicBezTo>
                <a:lnTo>
                  <a:pt x="0" y="137348"/>
                </a:lnTo>
                <a:cubicBezTo>
                  <a:pt x="0" y="61544"/>
                  <a:pt x="61544" y="0"/>
                  <a:pt x="13734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8412886" y="1747715"/>
            <a:ext cx="549499" cy="549499"/>
          </a:xfrm>
          <a:custGeom>
            <a:avLst/>
            <a:gdLst/>
            <a:ahLst/>
            <a:cxnLst/>
            <a:rect l="l" t="t" r="r" b="b"/>
            <a:pathLst>
              <a:path w="549499" h="549499">
                <a:moveTo>
                  <a:pt x="91585" y="0"/>
                </a:moveTo>
                <a:lnTo>
                  <a:pt x="457914" y="0"/>
                </a:lnTo>
                <a:cubicBezTo>
                  <a:pt x="508495" y="0"/>
                  <a:pt x="549499" y="41004"/>
                  <a:pt x="549499" y="91585"/>
                </a:cubicBezTo>
                <a:lnTo>
                  <a:pt x="549499" y="457914"/>
                </a:lnTo>
                <a:cubicBezTo>
                  <a:pt x="549499" y="508495"/>
                  <a:pt x="508495" y="549499"/>
                  <a:pt x="457914" y="549499"/>
                </a:cubicBezTo>
                <a:lnTo>
                  <a:pt x="91585" y="549499"/>
                </a:lnTo>
                <a:cubicBezTo>
                  <a:pt x="41004" y="549499"/>
                  <a:pt x="0" y="508495"/>
                  <a:pt x="0" y="457914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573156" y="1907985"/>
            <a:ext cx="228958" cy="228958"/>
          </a:xfrm>
          <a:custGeom>
            <a:avLst/>
            <a:gdLst/>
            <a:ahLst/>
            <a:cxnLst/>
            <a:rect l="l" t="t" r="r" b="b"/>
            <a:pathLst>
              <a:path w="228958" h="228958">
                <a:moveTo>
                  <a:pt x="114479" y="228958"/>
                </a:moveTo>
                <a:cubicBezTo>
                  <a:pt x="177661" y="228958"/>
                  <a:pt x="228958" y="177661"/>
                  <a:pt x="228958" y="114479"/>
                </a:cubicBezTo>
                <a:cubicBezTo>
                  <a:pt x="228958" y="51296"/>
                  <a:pt x="177661" y="0"/>
                  <a:pt x="114479" y="0"/>
                </a:cubicBezTo>
                <a:cubicBezTo>
                  <a:pt x="51296" y="0"/>
                  <a:pt x="0" y="51296"/>
                  <a:pt x="0" y="114479"/>
                </a:cubicBezTo>
                <a:cubicBezTo>
                  <a:pt x="0" y="177661"/>
                  <a:pt x="51296" y="228958"/>
                  <a:pt x="114479" y="228958"/>
                </a:cubicBezTo>
                <a:close/>
                <a:moveTo>
                  <a:pt x="114479" y="60817"/>
                </a:moveTo>
                <a:cubicBezTo>
                  <a:pt x="120426" y="60817"/>
                  <a:pt x="125211" y="65602"/>
                  <a:pt x="125211" y="71549"/>
                </a:cubicBezTo>
                <a:lnTo>
                  <a:pt x="125211" y="121634"/>
                </a:lnTo>
                <a:cubicBezTo>
                  <a:pt x="125211" y="127581"/>
                  <a:pt x="120426" y="132366"/>
                  <a:pt x="114479" y="132366"/>
                </a:cubicBezTo>
                <a:cubicBezTo>
                  <a:pt x="108531" y="132366"/>
                  <a:pt x="103746" y="127581"/>
                  <a:pt x="103746" y="121634"/>
                </a:cubicBezTo>
                <a:lnTo>
                  <a:pt x="103746" y="71549"/>
                </a:lnTo>
                <a:cubicBezTo>
                  <a:pt x="103746" y="65602"/>
                  <a:pt x="108531" y="60817"/>
                  <a:pt x="114479" y="60817"/>
                </a:cubicBezTo>
                <a:close/>
                <a:moveTo>
                  <a:pt x="102539" y="157408"/>
                </a:moveTo>
                <a:cubicBezTo>
                  <a:pt x="102267" y="152977"/>
                  <a:pt x="104478" y="148760"/>
                  <a:pt x="108277" y="146462"/>
                </a:cubicBezTo>
                <a:cubicBezTo>
                  <a:pt x="112076" y="144164"/>
                  <a:pt x="116837" y="144164"/>
                  <a:pt x="120636" y="146462"/>
                </a:cubicBezTo>
                <a:cubicBezTo>
                  <a:pt x="124435" y="148760"/>
                  <a:pt x="126646" y="152977"/>
                  <a:pt x="126374" y="157408"/>
                </a:cubicBezTo>
                <a:cubicBezTo>
                  <a:pt x="126646" y="161840"/>
                  <a:pt x="124435" y="166057"/>
                  <a:pt x="120636" y="168355"/>
                </a:cubicBezTo>
                <a:cubicBezTo>
                  <a:pt x="116837" y="170653"/>
                  <a:pt x="112076" y="170653"/>
                  <a:pt x="108277" y="168355"/>
                </a:cubicBezTo>
                <a:cubicBezTo>
                  <a:pt x="104478" y="166057"/>
                  <a:pt x="102267" y="161840"/>
                  <a:pt x="102539" y="157408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33" name="Text 31"/>
          <p:cNvSpPr/>
          <p:nvPr/>
        </p:nvSpPr>
        <p:spPr>
          <a:xfrm>
            <a:off x="9099759" y="1839298"/>
            <a:ext cx="1682839" cy="366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3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系统不足与改进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412886" y="2434588"/>
            <a:ext cx="7200721" cy="778456"/>
          </a:xfrm>
          <a:custGeom>
            <a:avLst/>
            <a:gdLst/>
            <a:ahLst/>
            <a:cxnLst/>
            <a:rect l="l" t="t" r="r" b="b"/>
            <a:pathLst>
              <a:path w="7200721" h="778456">
                <a:moveTo>
                  <a:pt x="91585" y="0"/>
                </a:moveTo>
                <a:lnTo>
                  <a:pt x="7109136" y="0"/>
                </a:lnTo>
                <a:cubicBezTo>
                  <a:pt x="7159717" y="0"/>
                  <a:pt x="7200721" y="41004"/>
                  <a:pt x="7200721" y="91585"/>
                </a:cubicBezTo>
                <a:lnTo>
                  <a:pt x="7200721" y="686871"/>
                </a:lnTo>
                <a:cubicBezTo>
                  <a:pt x="7200721" y="737452"/>
                  <a:pt x="7159717" y="778456"/>
                  <a:pt x="7109136" y="778456"/>
                </a:cubicBezTo>
                <a:lnTo>
                  <a:pt x="91585" y="778456"/>
                </a:lnTo>
                <a:cubicBezTo>
                  <a:pt x="41004" y="778456"/>
                  <a:pt x="0" y="737452"/>
                  <a:pt x="0" y="686871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550260" y="2594858"/>
            <a:ext cx="274749" cy="274749"/>
          </a:xfrm>
          <a:custGeom>
            <a:avLst/>
            <a:gdLst/>
            <a:ahLst/>
            <a:cxnLst/>
            <a:rect l="l" t="t" r="r" b="b"/>
            <a:pathLst>
              <a:path w="274749" h="274749">
                <a:moveTo>
                  <a:pt x="137375" y="0"/>
                </a:moveTo>
                <a:lnTo>
                  <a:pt x="137375" y="0"/>
                </a:lnTo>
                <a:cubicBezTo>
                  <a:pt x="213245" y="0"/>
                  <a:pt x="274749" y="61505"/>
                  <a:pt x="274749" y="137375"/>
                </a:cubicBezTo>
                <a:lnTo>
                  <a:pt x="274749" y="137375"/>
                </a:lnTo>
                <a:cubicBezTo>
                  <a:pt x="274749" y="213245"/>
                  <a:pt x="213245" y="274749"/>
                  <a:pt x="137375" y="274749"/>
                </a:cubicBezTo>
                <a:lnTo>
                  <a:pt x="137375" y="274749"/>
                </a:lnTo>
                <a:cubicBezTo>
                  <a:pt x="61505" y="274749"/>
                  <a:pt x="0" y="213245"/>
                  <a:pt x="0" y="137375"/>
                </a:cubicBezTo>
                <a:lnTo>
                  <a:pt x="0" y="137375"/>
                </a:lnTo>
                <a:cubicBezTo>
                  <a:pt x="0" y="61505"/>
                  <a:pt x="61505" y="0"/>
                  <a:pt x="137375" y="0"/>
                </a:cubicBezTo>
                <a:close/>
              </a:path>
            </a:pathLst>
          </a:custGeom>
          <a:solidFill>
            <a:srgbClr val="8A9199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660923" y="2640650"/>
            <a:ext cx="125927" cy="1831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962384" y="2571962"/>
            <a:ext cx="3342783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分布式事务处理复杂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962384" y="2846712"/>
            <a:ext cx="3342783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跨D1和R2的数据一致性保证需要更完善的机制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12886" y="3304627"/>
            <a:ext cx="7200721" cy="778456"/>
          </a:xfrm>
          <a:custGeom>
            <a:avLst/>
            <a:gdLst/>
            <a:ahLst/>
            <a:cxnLst/>
            <a:rect l="l" t="t" r="r" b="b"/>
            <a:pathLst>
              <a:path w="7200721" h="778456">
                <a:moveTo>
                  <a:pt x="91585" y="0"/>
                </a:moveTo>
                <a:lnTo>
                  <a:pt x="7109136" y="0"/>
                </a:lnTo>
                <a:cubicBezTo>
                  <a:pt x="7159717" y="0"/>
                  <a:pt x="7200721" y="41004"/>
                  <a:pt x="7200721" y="91585"/>
                </a:cubicBezTo>
                <a:lnTo>
                  <a:pt x="7200721" y="686871"/>
                </a:lnTo>
                <a:cubicBezTo>
                  <a:pt x="7200721" y="737452"/>
                  <a:pt x="7159717" y="778456"/>
                  <a:pt x="7109136" y="778456"/>
                </a:cubicBezTo>
                <a:lnTo>
                  <a:pt x="91585" y="778456"/>
                </a:lnTo>
                <a:cubicBezTo>
                  <a:pt x="41004" y="778456"/>
                  <a:pt x="0" y="737452"/>
                  <a:pt x="0" y="686871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8550260" y="3464898"/>
            <a:ext cx="274749" cy="274749"/>
          </a:xfrm>
          <a:custGeom>
            <a:avLst/>
            <a:gdLst/>
            <a:ahLst/>
            <a:cxnLst/>
            <a:rect l="l" t="t" r="r" b="b"/>
            <a:pathLst>
              <a:path w="274749" h="274749">
                <a:moveTo>
                  <a:pt x="137375" y="0"/>
                </a:moveTo>
                <a:lnTo>
                  <a:pt x="137375" y="0"/>
                </a:lnTo>
                <a:cubicBezTo>
                  <a:pt x="213245" y="0"/>
                  <a:pt x="274749" y="61505"/>
                  <a:pt x="274749" y="137375"/>
                </a:cubicBezTo>
                <a:lnTo>
                  <a:pt x="274749" y="137375"/>
                </a:lnTo>
                <a:cubicBezTo>
                  <a:pt x="274749" y="213245"/>
                  <a:pt x="213245" y="274749"/>
                  <a:pt x="137375" y="274749"/>
                </a:cubicBezTo>
                <a:lnTo>
                  <a:pt x="137375" y="274749"/>
                </a:lnTo>
                <a:cubicBezTo>
                  <a:pt x="61505" y="274749"/>
                  <a:pt x="0" y="213245"/>
                  <a:pt x="0" y="137375"/>
                </a:cubicBezTo>
                <a:lnTo>
                  <a:pt x="0" y="137375"/>
                </a:lnTo>
                <a:cubicBezTo>
                  <a:pt x="0" y="61505"/>
                  <a:pt x="61505" y="0"/>
                  <a:pt x="137375" y="0"/>
                </a:cubicBezTo>
                <a:close/>
              </a:path>
            </a:pathLst>
          </a:custGeom>
          <a:solidFill>
            <a:srgbClr val="8A9199">
              <a:alpha val="3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8649476" y="3510689"/>
            <a:ext cx="148823" cy="1831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962384" y="3442002"/>
            <a:ext cx="2804732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跨区数据同步延迟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962384" y="3716751"/>
            <a:ext cx="2804732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全球数据复制可能存在短暂不一致窗口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412886" y="4174667"/>
            <a:ext cx="7200721" cy="778456"/>
          </a:xfrm>
          <a:custGeom>
            <a:avLst/>
            <a:gdLst/>
            <a:ahLst/>
            <a:cxnLst/>
            <a:rect l="l" t="t" r="r" b="b"/>
            <a:pathLst>
              <a:path w="7200721" h="778456">
                <a:moveTo>
                  <a:pt x="91585" y="0"/>
                </a:moveTo>
                <a:lnTo>
                  <a:pt x="7109136" y="0"/>
                </a:lnTo>
                <a:cubicBezTo>
                  <a:pt x="7159717" y="0"/>
                  <a:pt x="7200721" y="41004"/>
                  <a:pt x="7200721" y="91585"/>
                </a:cubicBezTo>
                <a:lnTo>
                  <a:pt x="7200721" y="686871"/>
                </a:lnTo>
                <a:cubicBezTo>
                  <a:pt x="7200721" y="737452"/>
                  <a:pt x="7159717" y="778456"/>
                  <a:pt x="7109136" y="778456"/>
                </a:cubicBezTo>
                <a:lnTo>
                  <a:pt x="91585" y="778456"/>
                </a:lnTo>
                <a:cubicBezTo>
                  <a:pt x="41004" y="778456"/>
                  <a:pt x="0" y="737452"/>
                  <a:pt x="0" y="686871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8550260" y="4334937"/>
            <a:ext cx="274749" cy="274749"/>
          </a:xfrm>
          <a:custGeom>
            <a:avLst/>
            <a:gdLst/>
            <a:ahLst/>
            <a:cxnLst/>
            <a:rect l="l" t="t" r="r" b="b"/>
            <a:pathLst>
              <a:path w="274749" h="274749">
                <a:moveTo>
                  <a:pt x="137375" y="0"/>
                </a:moveTo>
                <a:lnTo>
                  <a:pt x="137375" y="0"/>
                </a:lnTo>
                <a:cubicBezTo>
                  <a:pt x="213245" y="0"/>
                  <a:pt x="274749" y="61505"/>
                  <a:pt x="274749" y="137375"/>
                </a:cubicBezTo>
                <a:lnTo>
                  <a:pt x="274749" y="137375"/>
                </a:lnTo>
                <a:cubicBezTo>
                  <a:pt x="274749" y="213245"/>
                  <a:pt x="213245" y="274749"/>
                  <a:pt x="137375" y="274749"/>
                </a:cubicBezTo>
                <a:lnTo>
                  <a:pt x="137375" y="274749"/>
                </a:lnTo>
                <a:cubicBezTo>
                  <a:pt x="61505" y="274749"/>
                  <a:pt x="0" y="213245"/>
                  <a:pt x="0" y="137375"/>
                </a:cubicBezTo>
                <a:lnTo>
                  <a:pt x="0" y="137375"/>
                </a:lnTo>
                <a:cubicBezTo>
                  <a:pt x="0" y="61505"/>
                  <a:pt x="61505" y="0"/>
                  <a:pt x="137375" y="0"/>
                </a:cubicBezTo>
                <a:close/>
              </a:path>
            </a:pathLst>
          </a:custGeom>
          <a:solidFill>
            <a:srgbClr val="8A9199">
              <a:alpha val="3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8645659" y="4380729"/>
            <a:ext cx="148823" cy="1831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962384" y="4312041"/>
            <a:ext cx="2163651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文件搜索功能待完善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962384" y="4586791"/>
            <a:ext cx="2163651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缺乏全文检索和高级搜索功能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412886" y="5044706"/>
            <a:ext cx="7200721" cy="778456"/>
          </a:xfrm>
          <a:custGeom>
            <a:avLst/>
            <a:gdLst/>
            <a:ahLst/>
            <a:cxnLst/>
            <a:rect l="l" t="t" r="r" b="b"/>
            <a:pathLst>
              <a:path w="7200721" h="778456">
                <a:moveTo>
                  <a:pt x="91585" y="0"/>
                </a:moveTo>
                <a:lnTo>
                  <a:pt x="7109136" y="0"/>
                </a:lnTo>
                <a:cubicBezTo>
                  <a:pt x="7159717" y="0"/>
                  <a:pt x="7200721" y="41004"/>
                  <a:pt x="7200721" y="91585"/>
                </a:cubicBezTo>
                <a:lnTo>
                  <a:pt x="7200721" y="686871"/>
                </a:lnTo>
                <a:cubicBezTo>
                  <a:pt x="7200721" y="737452"/>
                  <a:pt x="7159717" y="778456"/>
                  <a:pt x="7109136" y="778456"/>
                </a:cubicBezTo>
                <a:lnTo>
                  <a:pt x="91585" y="778456"/>
                </a:lnTo>
                <a:cubicBezTo>
                  <a:pt x="41004" y="778456"/>
                  <a:pt x="0" y="737452"/>
                  <a:pt x="0" y="686871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8550260" y="5204976"/>
            <a:ext cx="274749" cy="274749"/>
          </a:xfrm>
          <a:custGeom>
            <a:avLst/>
            <a:gdLst/>
            <a:ahLst/>
            <a:cxnLst/>
            <a:rect l="l" t="t" r="r" b="b"/>
            <a:pathLst>
              <a:path w="274749" h="274749">
                <a:moveTo>
                  <a:pt x="137375" y="0"/>
                </a:moveTo>
                <a:lnTo>
                  <a:pt x="137375" y="0"/>
                </a:lnTo>
                <a:cubicBezTo>
                  <a:pt x="213245" y="0"/>
                  <a:pt x="274749" y="61505"/>
                  <a:pt x="274749" y="137375"/>
                </a:cubicBezTo>
                <a:lnTo>
                  <a:pt x="274749" y="137375"/>
                </a:lnTo>
                <a:cubicBezTo>
                  <a:pt x="274749" y="213245"/>
                  <a:pt x="213245" y="274749"/>
                  <a:pt x="137375" y="274749"/>
                </a:cubicBezTo>
                <a:lnTo>
                  <a:pt x="137375" y="274749"/>
                </a:lnTo>
                <a:cubicBezTo>
                  <a:pt x="61505" y="274749"/>
                  <a:pt x="0" y="213245"/>
                  <a:pt x="0" y="137375"/>
                </a:cubicBezTo>
                <a:lnTo>
                  <a:pt x="0" y="137375"/>
                </a:lnTo>
                <a:cubicBezTo>
                  <a:pt x="0" y="61505"/>
                  <a:pt x="61505" y="0"/>
                  <a:pt x="137375" y="0"/>
                </a:cubicBezTo>
                <a:close/>
              </a:path>
            </a:pathLst>
          </a:custGeom>
          <a:solidFill>
            <a:srgbClr val="8A9199">
              <a:alpha val="3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8645659" y="5250768"/>
            <a:ext cx="148823" cy="1831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8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962384" y="5182081"/>
            <a:ext cx="2003380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缓存策略可优化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962384" y="5456830"/>
            <a:ext cx="2003380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热点数据缓存机制有待加强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61731" y="7070975"/>
            <a:ext cx="15336353" cy="1610336"/>
          </a:xfrm>
          <a:custGeom>
            <a:avLst/>
            <a:gdLst/>
            <a:ahLst/>
            <a:cxnLst/>
            <a:rect l="l" t="t" r="r" b="b"/>
            <a:pathLst>
              <a:path w="15336353" h="1610336">
                <a:moveTo>
                  <a:pt x="137378" y="0"/>
                </a:moveTo>
                <a:lnTo>
                  <a:pt x="15198975" y="0"/>
                </a:lnTo>
                <a:cubicBezTo>
                  <a:pt x="15274847" y="0"/>
                  <a:pt x="15336353" y="61506"/>
                  <a:pt x="15336353" y="137378"/>
                </a:cubicBezTo>
                <a:lnTo>
                  <a:pt x="15336353" y="1472958"/>
                </a:lnTo>
                <a:cubicBezTo>
                  <a:pt x="15336353" y="1548830"/>
                  <a:pt x="15274847" y="1610336"/>
                  <a:pt x="15198975" y="1610336"/>
                </a:cubicBezTo>
                <a:lnTo>
                  <a:pt x="137378" y="1610336"/>
                </a:lnTo>
                <a:cubicBezTo>
                  <a:pt x="61557" y="1610336"/>
                  <a:pt x="0" y="1548779"/>
                  <a:pt x="0" y="1472958"/>
                </a:cubicBezTo>
                <a:lnTo>
                  <a:pt x="0" y="137378"/>
                </a:lnTo>
                <a:cubicBezTo>
                  <a:pt x="0" y="61506"/>
                  <a:pt x="61506" y="0"/>
                  <a:pt x="1373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48714" y="7257961"/>
            <a:ext cx="549499" cy="549499"/>
          </a:xfrm>
          <a:custGeom>
            <a:avLst/>
            <a:gdLst/>
            <a:ahLst/>
            <a:cxnLst/>
            <a:rect l="l" t="t" r="r" b="b"/>
            <a:pathLst>
              <a:path w="549499" h="549499">
                <a:moveTo>
                  <a:pt x="91585" y="0"/>
                </a:moveTo>
                <a:lnTo>
                  <a:pt x="457914" y="0"/>
                </a:lnTo>
                <a:cubicBezTo>
                  <a:pt x="508495" y="0"/>
                  <a:pt x="549499" y="41004"/>
                  <a:pt x="549499" y="91585"/>
                </a:cubicBezTo>
                <a:lnTo>
                  <a:pt x="549499" y="457914"/>
                </a:lnTo>
                <a:cubicBezTo>
                  <a:pt x="549499" y="508495"/>
                  <a:pt x="508495" y="549499"/>
                  <a:pt x="457914" y="549499"/>
                </a:cubicBezTo>
                <a:lnTo>
                  <a:pt x="91585" y="549499"/>
                </a:lnTo>
                <a:cubicBezTo>
                  <a:pt x="41004" y="549499"/>
                  <a:pt x="0" y="508495"/>
                  <a:pt x="0" y="457914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808984" y="7418231"/>
            <a:ext cx="228958" cy="228958"/>
          </a:xfrm>
          <a:custGeom>
            <a:avLst/>
            <a:gdLst/>
            <a:ahLst/>
            <a:cxnLst/>
            <a:rect l="l" t="t" r="r" b="b"/>
            <a:pathLst>
              <a:path w="228958" h="228958">
                <a:moveTo>
                  <a:pt x="100124" y="14310"/>
                </a:moveTo>
                <a:lnTo>
                  <a:pt x="66049" y="14310"/>
                </a:lnTo>
                <a:cubicBezTo>
                  <a:pt x="52902" y="14310"/>
                  <a:pt x="41409" y="23298"/>
                  <a:pt x="38279" y="36043"/>
                </a:cubicBezTo>
                <a:lnTo>
                  <a:pt x="626" y="188040"/>
                </a:lnTo>
                <a:cubicBezTo>
                  <a:pt x="-2728" y="201545"/>
                  <a:pt x="7513" y="214648"/>
                  <a:pt x="21465" y="214648"/>
                </a:cubicBezTo>
                <a:lnTo>
                  <a:pt x="100124" y="214648"/>
                </a:lnTo>
                <a:lnTo>
                  <a:pt x="100124" y="186028"/>
                </a:lnTo>
                <a:cubicBezTo>
                  <a:pt x="100124" y="178113"/>
                  <a:pt x="106519" y="171718"/>
                  <a:pt x="114434" y="171718"/>
                </a:cubicBezTo>
                <a:cubicBezTo>
                  <a:pt x="122349" y="171718"/>
                  <a:pt x="128744" y="178113"/>
                  <a:pt x="128744" y="186028"/>
                </a:cubicBezTo>
                <a:lnTo>
                  <a:pt x="128744" y="214648"/>
                </a:lnTo>
                <a:lnTo>
                  <a:pt x="207493" y="214648"/>
                </a:lnTo>
                <a:cubicBezTo>
                  <a:pt x="221445" y="214648"/>
                  <a:pt x="231686" y="201545"/>
                  <a:pt x="228332" y="188040"/>
                </a:cubicBezTo>
                <a:lnTo>
                  <a:pt x="190724" y="36043"/>
                </a:lnTo>
                <a:cubicBezTo>
                  <a:pt x="187549" y="23298"/>
                  <a:pt x="176101" y="14310"/>
                  <a:pt x="162909" y="14310"/>
                </a:cubicBezTo>
                <a:lnTo>
                  <a:pt x="128744" y="14310"/>
                </a:lnTo>
                <a:lnTo>
                  <a:pt x="128744" y="42930"/>
                </a:lnTo>
                <a:cubicBezTo>
                  <a:pt x="128744" y="50845"/>
                  <a:pt x="122349" y="57239"/>
                  <a:pt x="114434" y="57239"/>
                </a:cubicBezTo>
                <a:cubicBezTo>
                  <a:pt x="106519" y="57239"/>
                  <a:pt x="100124" y="50845"/>
                  <a:pt x="100124" y="42930"/>
                </a:cubicBezTo>
                <a:lnTo>
                  <a:pt x="100124" y="14310"/>
                </a:lnTo>
                <a:close/>
                <a:moveTo>
                  <a:pt x="128744" y="100169"/>
                </a:moveTo>
                <a:lnTo>
                  <a:pt x="128744" y="128789"/>
                </a:lnTo>
                <a:cubicBezTo>
                  <a:pt x="128744" y="136704"/>
                  <a:pt x="122349" y="143099"/>
                  <a:pt x="114434" y="143099"/>
                </a:cubicBezTo>
                <a:cubicBezTo>
                  <a:pt x="106519" y="143099"/>
                  <a:pt x="100124" y="136704"/>
                  <a:pt x="100124" y="128789"/>
                </a:cubicBezTo>
                <a:lnTo>
                  <a:pt x="100124" y="100169"/>
                </a:lnTo>
                <a:cubicBezTo>
                  <a:pt x="100124" y="92254"/>
                  <a:pt x="106519" y="85859"/>
                  <a:pt x="114434" y="85859"/>
                </a:cubicBezTo>
                <a:cubicBezTo>
                  <a:pt x="122349" y="85859"/>
                  <a:pt x="128744" y="92254"/>
                  <a:pt x="128744" y="10016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7" name="Text 55"/>
          <p:cNvSpPr/>
          <p:nvPr/>
        </p:nvSpPr>
        <p:spPr>
          <a:xfrm>
            <a:off x="1381378" y="7257961"/>
            <a:ext cx="14344203" cy="320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3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未来改进方向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381378" y="7715876"/>
            <a:ext cx="4647842" cy="778456"/>
          </a:xfrm>
          <a:custGeom>
            <a:avLst/>
            <a:gdLst/>
            <a:ahLst/>
            <a:cxnLst/>
            <a:rect l="l" t="t" r="r" b="b"/>
            <a:pathLst>
              <a:path w="4647842" h="778456">
                <a:moveTo>
                  <a:pt x="91585" y="0"/>
                </a:moveTo>
                <a:lnTo>
                  <a:pt x="4556257" y="0"/>
                </a:lnTo>
                <a:cubicBezTo>
                  <a:pt x="4606838" y="0"/>
                  <a:pt x="4647842" y="41004"/>
                  <a:pt x="4647842" y="91585"/>
                </a:cubicBezTo>
                <a:lnTo>
                  <a:pt x="4647842" y="686871"/>
                </a:lnTo>
                <a:cubicBezTo>
                  <a:pt x="4647842" y="737452"/>
                  <a:pt x="4606838" y="778456"/>
                  <a:pt x="4556257" y="778456"/>
                </a:cubicBezTo>
                <a:lnTo>
                  <a:pt x="91585" y="778456"/>
                </a:lnTo>
                <a:cubicBezTo>
                  <a:pt x="41004" y="778456"/>
                  <a:pt x="0" y="737452"/>
                  <a:pt x="0" y="686871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1518753" y="7853251"/>
            <a:ext cx="4453228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引入缓存层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518753" y="8128000"/>
            <a:ext cx="4453228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使用Redis缓存热点元数据，提升查询性能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170769" y="7715876"/>
            <a:ext cx="4647842" cy="778456"/>
          </a:xfrm>
          <a:custGeom>
            <a:avLst/>
            <a:gdLst/>
            <a:ahLst/>
            <a:cxnLst/>
            <a:rect l="l" t="t" r="r" b="b"/>
            <a:pathLst>
              <a:path w="4647842" h="778456">
                <a:moveTo>
                  <a:pt x="91585" y="0"/>
                </a:moveTo>
                <a:lnTo>
                  <a:pt x="4556257" y="0"/>
                </a:lnTo>
                <a:cubicBezTo>
                  <a:pt x="4606838" y="0"/>
                  <a:pt x="4647842" y="41004"/>
                  <a:pt x="4647842" y="91585"/>
                </a:cubicBezTo>
                <a:lnTo>
                  <a:pt x="4647842" y="686871"/>
                </a:lnTo>
                <a:cubicBezTo>
                  <a:pt x="4647842" y="737452"/>
                  <a:pt x="4606838" y="778456"/>
                  <a:pt x="4556257" y="778456"/>
                </a:cubicBezTo>
                <a:lnTo>
                  <a:pt x="91585" y="778456"/>
                </a:lnTo>
                <a:cubicBezTo>
                  <a:pt x="41004" y="778456"/>
                  <a:pt x="0" y="737452"/>
                  <a:pt x="0" y="686871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308144" y="7853251"/>
            <a:ext cx="4453228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全文搜索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308144" y="8128000"/>
            <a:ext cx="4453228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集成Elasticsearch，支持文件名和内容搜索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0960160" y="7715876"/>
            <a:ext cx="4647842" cy="778456"/>
          </a:xfrm>
          <a:custGeom>
            <a:avLst/>
            <a:gdLst/>
            <a:ahLst/>
            <a:cxnLst/>
            <a:rect l="l" t="t" r="r" b="b"/>
            <a:pathLst>
              <a:path w="4647842" h="778456">
                <a:moveTo>
                  <a:pt x="91585" y="0"/>
                </a:moveTo>
                <a:lnTo>
                  <a:pt x="4556257" y="0"/>
                </a:lnTo>
                <a:cubicBezTo>
                  <a:pt x="4606838" y="0"/>
                  <a:pt x="4647842" y="41004"/>
                  <a:pt x="4647842" y="91585"/>
                </a:cubicBezTo>
                <a:lnTo>
                  <a:pt x="4647842" y="686871"/>
                </a:lnTo>
                <a:cubicBezTo>
                  <a:pt x="4647842" y="737452"/>
                  <a:pt x="4606838" y="778456"/>
                  <a:pt x="4556257" y="778456"/>
                </a:cubicBezTo>
                <a:lnTo>
                  <a:pt x="91585" y="778456"/>
                </a:lnTo>
                <a:cubicBezTo>
                  <a:pt x="41004" y="778456"/>
                  <a:pt x="0" y="737452"/>
                  <a:pt x="0" y="686871"/>
                </a:cubicBezTo>
                <a:lnTo>
                  <a:pt x="0" y="91585"/>
                </a:lnTo>
                <a:cubicBezTo>
                  <a:pt x="0" y="41038"/>
                  <a:pt x="41038" y="0"/>
                  <a:pt x="9158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11097535" y="7853251"/>
            <a:ext cx="4453228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数据备份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097535" y="8128000"/>
            <a:ext cx="4453228" cy="228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定期自动备份数据库和文件，确保数据安全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716" y="476716"/>
            <a:ext cx="15588598" cy="572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4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76716" y="1191789"/>
            <a:ext cx="1144117" cy="47672"/>
          </a:xfrm>
          <a:custGeom>
            <a:avLst/>
            <a:gdLst/>
            <a:ahLst/>
            <a:cxnLst/>
            <a:rect l="l" t="t" r="r" b="b"/>
            <a:pathLst>
              <a:path w="1144117" h="47672">
                <a:moveTo>
                  <a:pt x="0" y="0"/>
                </a:moveTo>
                <a:lnTo>
                  <a:pt x="1144117" y="0"/>
                </a:lnTo>
                <a:lnTo>
                  <a:pt x="1144117" y="47672"/>
                </a:lnTo>
                <a:lnTo>
                  <a:pt x="0" y="47672"/>
                </a:lnTo>
                <a:lnTo>
                  <a:pt x="0" y="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Shape 2"/>
          <p:cNvSpPr/>
          <p:nvPr/>
        </p:nvSpPr>
        <p:spPr>
          <a:xfrm>
            <a:off x="480688" y="1624805"/>
            <a:ext cx="15286678" cy="1247406"/>
          </a:xfrm>
          <a:custGeom>
            <a:avLst/>
            <a:gdLst/>
            <a:ahLst/>
            <a:cxnLst/>
            <a:rect l="l" t="t" r="r" b="b"/>
            <a:pathLst>
              <a:path w="15286678" h="1247406">
                <a:moveTo>
                  <a:pt x="143015" y="0"/>
                </a:moveTo>
                <a:lnTo>
                  <a:pt x="15143663" y="0"/>
                </a:lnTo>
                <a:cubicBezTo>
                  <a:pt x="15222648" y="0"/>
                  <a:pt x="15286678" y="64030"/>
                  <a:pt x="15286678" y="143015"/>
                </a:cubicBezTo>
                <a:lnTo>
                  <a:pt x="15286678" y="1104391"/>
                </a:lnTo>
                <a:cubicBezTo>
                  <a:pt x="15286678" y="1183376"/>
                  <a:pt x="15222648" y="1247406"/>
                  <a:pt x="15143663" y="1247406"/>
                </a:cubicBezTo>
                <a:lnTo>
                  <a:pt x="143015" y="1247406"/>
                </a:lnTo>
                <a:cubicBezTo>
                  <a:pt x="64030" y="1247406"/>
                  <a:pt x="0" y="1183376"/>
                  <a:pt x="0" y="1104391"/>
                </a:cubicBezTo>
                <a:lnTo>
                  <a:pt x="0" y="143015"/>
                </a:lnTo>
                <a:cubicBezTo>
                  <a:pt x="0" y="64083"/>
                  <a:pt x="64083" y="0"/>
                  <a:pt x="1430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3019" y="1867136"/>
            <a:ext cx="762745" cy="762745"/>
          </a:xfrm>
          <a:custGeom>
            <a:avLst/>
            <a:gdLst/>
            <a:ahLst/>
            <a:cxnLst/>
            <a:rect l="l" t="t" r="r" b="b"/>
            <a:pathLst>
              <a:path w="762745" h="762745">
                <a:moveTo>
                  <a:pt x="143015" y="0"/>
                </a:moveTo>
                <a:lnTo>
                  <a:pt x="619730" y="0"/>
                </a:lnTo>
                <a:cubicBezTo>
                  <a:pt x="698715" y="0"/>
                  <a:pt x="762745" y="64030"/>
                  <a:pt x="762745" y="143015"/>
                </a:cubicBezTo>
                <a:lnTo>
                  <a:pt x="762745" y="619730"/>
                </a:lnTo>
                <a:cubicBezTo>
                  <a:pt x="762745" y="698715"/>
                  <a:pt x="698715" y="762745"/>
                  <a:pt x="619730" y="762745"/>
                </a:cubicBezTo>
                <a:lnTo>
                  <a:pt x="143015" y="762745"/>
                </a:lnTo>
                <a:cubicBezTo>
                  <a:pt x="64030" y="762745"/>
                  <a:pt x="0" y="698715"/>
                  <a:pt x="0" y="619730"/>
                </a:cubicBezTo>
                <a:lnTo>
                  <a:pt x="0" y="143015"/>
                </a:lnTo>
                <a:cubicBezTo>
                  <a:pt x="0" y="64030"/>
                  <a:pt x="64030" y="0"/>
                  <a:pt x="143015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965349" y="2033987"/>
            <a:ext cx="452880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15" b="1" dirty="0">
                <a:solidFill>
                  <a:srgbClr val="111317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771793" y="1867136"/>
            <a:ext cx="13896258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2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系统概述与设计背景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71793" y="2343852"/>
            <a:ext cx="13848587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从传统存储痛点到分布式架构演进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0688" y="3070843"/>
            <a:ext cx="15286678" cy="1247406"/>
          </a:xfrm>
          <a:custGeom>
            <a:avLst/>
            <a:gdLst/>
            <a:ahLst/>
            <a:cxnLst/>
            <a:rect l="l" t="t" r="r" b="b"/>
            <a:pathLst>
              <a:path w="15286678" h="1247406">
                <a:moveTo>
                  <a:pt x="143015" y="0"/>
                </a:moveTo>
                <a:lnTo>
                  <a:pt x="15143663" y="0"/>
                </a:lnTo>
                <a:cubicBezTo>
                  <a:pt x="15222648" y="0"/>
                  <a:pt x="15286678" y="64030"/>
                  <a:pt x="15286678" y="143015"/>
                </a:cubicBezTo>
                <a:lnTo>
                  <a:pt x="15286678" y="1104391"/>
                </a:lnTo>
                <a:cubicBezTo>
                  <a:pt x="15286678" y="1183376"/>
                  <a:pt x="15222648" y="1247406"/>
                  <a:pt x="15143663" y="1247406"/>
                </a:cubicBezTo>
                <a:lnTo>
                  <a:pt x="143015" y="1247406"/>
                </a:lnTo>
                <a:cubicBezTo>
                  <a:pt x="64030" y="1247406"/>
                  <a:pt x="0" y="1183376"/>
                  <a:pt x="0" y="1104391"/>
                </a:cubicBezTo>
                <a:lnTo>
                  <a:pt x="0" y="143015"/>
                </a:lnTo>
                <a:cubicBezTo>
                  <a:pt x="0" y="64083"/>
                  <a:pt x="64083" y="0"/>
                  <a:pt x="1430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23019" y="3313173"/>
            <a:ext cx="762745" cy="762745"/>
          </a:xfrm>
          <a:custGeom>
            <a:avLst/>
            <a:gdLst/>
            <a:ahLst/>
            <a:cxnLst/>
            <a:rect l="l" t="t" r="r" b="b"/>
            <a:pathLst>
              <a:path w="762745" h="762745">
                <a:moveTo>
                  <a:pt x="143015" y="0"/>
                </a:moveTo>
                <a:lnTo>
                  <a:pt x="619730" y="0"/>
                </a:lnTo>
                <a:cubicBezTo>
                  <a:pt x="698715" y="0"/>
                  <a:pt x="762745" y="64030"/>
                  <a:pt x="762745" y="143015"/>
                </a:cubicBezTo>
                <a:lnTo>
                  <a:pt x="762745" y="619730"/>
                </a:lnTo>
                <a:cubicBezTo>
                  <a:pt x="762745" y="698715"/>
                  <a:pt x="698715" y="762745"/>
                  <a:pt x="619730" y="762745"/>
                </a:cubicBezTo>
                <a:lnTo>
                  <a:pt x="143015" y="762745"/>
                </a:lnTo>
                <a:cubicBezTo>
                  <a:pt x="64030" y="762745"/>
                  <a:pt x="0" y="698715"/>
                  <a:pt x="0" y="619730"/>
                </a:cubicBezTo>
                <a:lnTo>
                  <a:pt x="0" y="143015"/>
                </a:lnTo>
                <a:cubicBezTo>
                  <a:pt x="0" y="64030"/>
                  <a:pt x="64030" y="0"/>
                  <a:pt x="143015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941513" y="3480023"/>
            <a:ext cx="500551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15" b="1" dirty="0">
                <a:solidFill>
                  <a:srgbClr val="111317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71793" y="3313173"/>
            <a:ext cx="13896258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2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技术架构与核心创新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71793" y="3789889"/>
            <a:ext cx="13848587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Serverless边缘计算与分布式存储的完美结合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80688" y="4516881"/>
            <a:ext cx="15286678" cy="1247406"/>
          </a:xfrm>
          <a:custGeom>
            <a:avLst/>
            <a:gdLst/>
            <a:ahLst/>
            <a:cxnLst/>
            <a:rect l="l" t="t" r="r" b="b"/>
            <a:pathLst>
              <a:path w="15286678" h="1247406">
                <a:moveTo>
                  <a:pt x="143015" y="0"/>
                </a:moveTo>
                <a:lnTo>
                  <a:pt x="15143663" y="0"/>
                </a:lnTo>
                <a:cubicBezTo>
                  <a:pt x="15222648" y="0"/>
                  <a:pt x="15286678" y="64030"/>
                  <a:pt x="15286678" y="143015"/>
                </a:cubicBezTo>
                <a:lnTo>
                  <a:pt x="15286678" y="1104391"/>
                </a:lnTo>
                <a:cubicBezTo>
                  <a:pt x="15286678" y="1183376"/>
                  <a:pt x="15222648" y="1247406"/>
                  <a:pt x="15143663" y="1247406"/>
                </a:cubicBezTo>
                <a:lnTo>
                  <a:pt x="143015" y="1247406"/>
                </a:lnTo>
                <a:cubicBezTo>
                  <a:pt x="64030" y="1247406"/>
                  <a:pt x="0" y="1183376"/>
                  <a:pt x="0" y="1104391"/>
                </a:cubicBezTo>
                <a:lnTo>
                  <a:pt x="0" y="143015"/>
                </a:lnTo>
                <a:cubicBezTo>
                  <a:pt x="0" y="64083"/>
                  <a:pt x="64083" y="0"/>
                  <a:pt x="1430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23019" y="4759211"/>
            <a:ext cx="762745" cy="762745"/>
          </a:xfrm>
          <a:custGeom>
            <a:avLst/>
            <a:gdLst/>
            <a:ahLst/>
            <a:cxnLst/>
            <a:rect l="l" t="t" r="r" b="b"/>
            <a:pathLst>
              <a:path w="762745" h="762745">
                <a:moveTo>
                  <a:pt x="143015" y="0"/>
                </a:moveTo>
                <a:lnTo>
                  <a:pt x="619730" y="0"/>
                </a:lnTo>
                <a:cubicBezTo>
                  <a:pt x="698715" y="0"/>
                  <a:pt x="762745" y="64030"/>
                  <a:pt x="762745" y="143015"/>
                </a:cubicBezTo>
                <a:lnTo>
                  <a:pt x="762745" y="619730"/>
                </a:lnTo>
                <a:cubicBezTo>
                  <a:pt x="762745" y="698715"/>
                  <a:pt x="698715" y="762745"/>
                  <a:pt x="619730" y="762745"/>
                </a:cubicBezTo>
                <a:lnTo>
                  <a:pt x="143015" y="762745"/>
                </a:lnTo>
                <a:cubicBezTo>
                  <a:pt x="64030" y="762745"/>
                  <a:pt x="0" y="698715"/>
                  <a:pt x="0" y="619730"/>
                </a:cubicBezTo>
                <a:lnTo>
                  <a:pt x="0" y="143015"/>
                </a:lnTo>
                <a:cubicBezTo>
                  <a:pt x="0" y="64030"/>
                  <a:pt x="64030" y="0"/>
                  <a:pt x="143015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941513" y="4926061"/>
            <a:ext cx="500551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15" b="1" dirty="0">
                <a:solidFill>
                  <a:srgbClr val="111317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771793" y="4759211"/>
            <a:ext cx="13896258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2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71793" y="5235926"/>
            <a:ext cx="13848587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遵循第三范式的规范化数据模型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80688" y="5962917"/>
            <a:ext cx="15286678" cy="1247406"/>
          </a:xfrm>
          <a:custGeom>
            <a:avLst/>
            <a:gdLst/>
            <a:ahLst/>
            <a:cxnLst/>
            <a:rect l="l" t="t" r="r" b="b"/>
            <a:pathLst>
              <a:path w="15286678" h="1247406">
                <a:moveTo>
                  <a:pt x="143015" y="0"/>
                </a:moveTo>
                <a:lnTo>
                  <a:pt x="15143663" y="0"/>
                </a:lnTo>
                <a:cubicBezTo>
                  <a:pt x="15222648" y="0"/>
                  <a:pt x="15286678" y="64030"/>
                  <a:pt x="15286678" y="143015"/>
                </a:cubicBezTo>
                <a:lnTo>
                  <a:pt x="15286678" y="1104391"/>
                </a:lnTo>
                <a:cubicBezTo>
                  <a:pt x="15286678" y="1183376"/>
                  <a:pt x="15222648" y="1247406"/>
                  <a:pt x="15143663" y="1247406"/>
                </a:cubicBezTo>
                <a:lnTo>
                  <a:pt x="143015" y="1247406"/>
                </a:lnTo>
                <a:cubicBezTo>
                  <a:pt x="64030" y="1247406"/>
                  <a:pt x="0" y="1183376"/>
                  <a:pt x="0" y="1104391"/>
                </a:cubicBezTo>
                <a:lnTo>
                  <a:pt x="0" y="143015"/>
                </a:lnTo>
                <a:cubicBezTo>
                  <a:pt x="0" y="64083"/>
                  <a:pt x="64083" y="0"/>
                  <a:pt x="1430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23019" y="6205248"/>
            <a:ext cx="762745" cy="762745"/>
          </a:xfrm>
          <a:custGeom>
            <a:avLst/>
            <a:gdLst/>
            <a:ahLst/>
            <a:cxnLst/>
            <a:rect l="l" t="t" r="r" b="b"/>
            <a:pathLst>
              <a:path w="762745" h="762745">
                <a:moveTo>
                  <a:pt x="143015" y="0"/>
                </a:moveTo>
                <a:lnTo>
                  <a:pt x="619730" y="0"/>
                </a:lnTo>
                <a:cubicBezTo>
                  <a:pt x="698715" y="0"/>
                  <a:pt x="762745" y="64030"/>
                  <a:pt x="762745" y="143015"/>
                </a:cubicBezTo>
                <a:lnTo>
                  <a:pt x="762745" y="619730"/>
                </a:lnTo>
                <a:cubicBezTo>
                  <a:pt x="762745" y="698715"/>
                  <a:pt x="698715" y="762745"/>
                  <a:pt x="619730" y="762745"/>
                </a:cubicBezTo>
                <a:lnTo>
                  <a:pt x="143015" y="762745"/>
                </a:lnTo>
                <a:cubicBezTo>
                  <a:pt x="64030" y="762745"/>
                  <a:pt x="0" y="698715"/>
                  <a:pt x="0" y="619730"/>
                </a:cubicBezTo>
                <a:lnTo>
                  <a:pt x="0" y="143015"/>
                </a:lnTo>
                <a:cubicBezTo>
                  <a:pt x="0" y="64030"/>
                  <a:pt x="64030" y="0"/>
                  <a:pt x="143015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21" name="Text 19"/>
          <p:cNvSpPr/>
          <p:nvPr/>
        </p:nvSpPr>
        <p:spPr>
          <a:xfrm>
            <a:off x="937541" y="6372099"/>
            <a:ext cx="512469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15" b="1" dirty="0">
                <a:solidFill>
                  <a:srgbClr val="111317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1793" y="6205248"/>
            <a:ext cx="13896258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2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系统实现与测试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771793" y="6681964"/>
            <a:ext cx="13848587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从代码到部署的完整实现过程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80688" y="7408955"/>
            <a:ext cx="15286678" cy="1247406"/>
          </a:xfrm>
          <a:custGeom>
            <a:avLst/>
            <a:gdLst/>
            <a:ahLst/>
            <a:cxnLst/>
            <a:rect l="l" t="t" r="r" b="b"/>
            <a:pathLst>
              <a:path w="15286678" h="1247406">
                <a:moveTo>
                  <a:pt x="143015" y="0"/>
                </a:moveTo>
                <a:lnTo>
                  <a:pt x="15143663" y="0"/>
                </a:lnTo>
                <a:cubicBezTo>
                  <a:pt x="15222648" y="0"/>
                  <a:pt x="15286678" y="64030"/>
                  <a:pt x="15286678" y="143015"/>
                </a:cubicBezTo>
                <a:lnTo>
                  <a:pt x="15286678" y="1104391"/>
                </a:lnTo>
                <a:cubicBezTo>
                  <a:pt x="15286678" y="1183376"/>
                  <a:pt x="15222648" y="1247406"/>
                  <a:pt x="15143663" y="1247406"/>
                </a:cubicBezTo>
                <a:lnTo>
                  <a:pt x="143015" y="1247406"/>
                </a:lnTo>
                <a:cubicBezTo>
                  <a:pt x="64030" y="1247406"/>
                  <a:pt x="0" y="1183376"/>
                  <a:pt x="0" y="1104391"/>
                </a:cubicBezTo>
                <a:lnTo>
                  <a:pt x="0" y="143015"/>
                </a:lnTo>
                <a:cubicBezTo>
                  <a:pt x="0" y="64083"/>
                  <a:pt x="64083" y="0"/>
                  <a:pt x="1430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23019" y="7651284"/>
            <a:ext cx="762745" cy="762745"/>
          </a:xfrm>
          <a:custGeom>
            <a:avLst/>
            <a:gdLst/>
            <a:ahLst/>
            <a:cxnLst/>
            <a:rect l="l" t="t" r="r" b="b"/>
            <a:pathLst>
              <a:path w="762745" h="762745">
                <a:moveTo>
                  <a:pt x="143015" y="0"/>
                </a:moveTo>
                <a:lnTo>
                  <a:pt x="619730" y="0"/>
                </a:lnTo>
                <a:cubicBezTo>
                  <a:pt x="698715" y="0"/>
                  <a:pt x="762745" y="64030"/>
                  <a:pt x="762745" y="143015"/>
                </a:cubicBezTo>
                <a:lnTo>
                  <a:pt x="762745" y="619730"/>
                </a:lnTo>
                <a:cubicBezTo>
                  <a:pt x="762745" y="698715"/>
                  <a:pt x="698715" y="762745"/>
                  <a:pt x="619730" y="762745"/>
                </a:cubicBezTo>
                <a:lnTo>
                  <a:pt x="143015" y="762745"/>
                </a:lnTo>
                <a:cubicBezTo>
                  <a:pt x="64030" y="762745"/>
                  <a:pt x="0" y="698715"/>
                  <a:pt x="0" y="619730"/>
                </a:cubicBezTo>
                <a:lnTo>
                  <a:pt x="0" y="143015"/>
                </a:lnTo>
                <a:cubicBezTo>
                  <a:pt x="0" y="64030"/>
                  <a:pt x="64030" y="0"/>
                  <a:pt x="143015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941513" y="7818135"/>
            <a:ext cx="500551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15" b="1" dirty="0">
                <a:solidFill>
                  <a:srgbClr val="111317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771793" y="7651284"/>
            <a:ext cx="13896258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2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团队分工与心得体会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771793" y="8128000"/>
            <a:ext cx="13848587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协作规范与从理论到实战的成长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5031" y="455031"/>
            <a:ext cx="364025" cy="364025"/>
          </a:xfrm>
          <a:custGeom>
            <a:avLst/>
            <a:gdLst/>
            <a:ahLst/>
            <a:cxnLst/>
            <a:rect l="l" t="t" r="r" b="b"/>
            <a:pathLst>
              <a:path w="364025" h="364025">
                <a:moveTo>
                  <a:pt x="91006" y="0"/>
                </a:moveTo>
                <a:lnTo>
                  <a:pt x="273019" y="0"/>
                </a:lnTo>
                <a:cubicBezTo>
                  <a:pt x="323280" y="0"/>
                  <a:pt x="364025" y="40745"/>
                  <a:pt x="364025" y="91006"/>
                </a:cubicBezTo>
                <a:lnTo>
                  <a:pt x="364025" y="273019"/>
                </a:lnTo>
                <a:cubicBezTo>
                  <a:pt x="364025" y="323280"/>
                  <a:pt x="323280" y="364025"/>
                  <a:pt x="273019" y="364025"/>
                </a:cubicBezTo>
                <a:lnTo>
                  <a:pt x="91006" y="364025"/>
                </a:lnTo>
                <a:cubicBezTo>
                  <a:pt x="40745" y="364025"/>
                  <a:pt x="0" y="323280"/>
                  <a:pt x="0" y="273019"/>
                </a:cubicBezTo>
                <a:lnTo>
                  <a:pt x="0" y="91006"/>
                </a:lnTo>
                <a:cubicBezTo>
                  <a:pt x="0" y="40745"/>
                  <a:pt x="40745" y="0"/>
                  <a:pt x="91006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40350" y="557414"/>
            <a:ext cx="199076" cy="159261"/>
          </a:xfrm>
          <a:custGeom>
            <a:avLst/>
            <a:gdLst/>
            <a:ahLst/>
            <a:cxnLst/>
            <a:rect l="l" t="t" r="r" b="b"/>
            <a:pathLst>
              <a:path w="199076" h="159261">
                <a:moveTo>
                  <a:pt x="99538" y="4977"/>
                </a:moveTo>
                <a:cubicBezTo>
                  <a:pt x="117393" y="4977"/>
                  <a:pt x="131888" y="19472"/>
                  <a:pt x="131888" y="37327"/>
                </a:cubicBezTo>
                <a:cubicBezTo>
                  <a:pt x="131888" y="55181"/>
                  <a:pt x="117393" y="69677"/>
                  <a:pt x="99538" y="69677"/>
                </a:cubicBezTo>
                <a:cubicBezTo>
                  <a:pt x="81684" y="69677"/>
                  <a:pt x="67188" y="55181"/>
                  <a:pt x="67188" y="37327"/>
                </a:cubicBezTo>
                <a:cubicBezTo>
                  <a:pt x="67188" y="19472"/>
                  <a:pt x="81684" y="4977"/>
                  <a:pt x="99538" y="4977"/>
                </a:cubicBezTo>
                <a:close/>
                <a:moveTo>
                  <a:pt x="29861" y="27373"/>
                </a:moveTo>
                <a:cubicBezTo>
                  <a:pt x="42222" y="27373"/>
                  <a:pt x="52258" y="37408"/>
                  <a:pt x="52258" y="49769"/>
                </a:cubicBezTo>
                <a:cubicBezTo>
                  <a:pt x="52258" y="62130"/>
                  <a:pt x="42222" y="72165"/>
                  <a:pt x="29861" y="72165"/>
                </a:cubicBezTo>
                <a:cubicBezTo>
                  <a:pt x="17501" y="72165"/>
                  <a:pt x="7465" y="62130"/>
                  <a:pt x="7465" y="49769"/>
                </a:cubicBezTo>
                <a:cubicBezTo>
                  <a:pt x="7465" y="37408"/>
                  <a:pt x="17501" y="27373"/>
                  <a:pt x="29861" y="27373"/>
                </a:cubicBezTo>
                <a:close/>
                <a:moveTo>
                  <a:pt x="0" y="129400"/>
                </a:moveTo>
                <a:cubicBezTo>
                  <a:pt x="0" y="107408"/>
                  <a:pt x="17824" y="89584"/>
                  <a:pt x="39815" y="89584"/>
                </a:cubicBezTo>
                <a:cubicBezTo>
                  <a:pt x="43797" y="89584"/>
                  <a:pt x="47654" y="90175"/>
                  <a:pt x="51293" y="91264"/>
                </a:cubicBezTo>
                <a:cubicBezTo>
                  <a:pt x="41059" y="102711"/>
                  <a:pt x="34838" y="117828"/>
                  <a:pt x="34838" y="134376"/>
                </a:cubicBezTo>
                <a:lnTo>
                  <a:pt x="34838" y="139353"/>
                </a:lnTo>
                <a:cubicBezTo>
                  <a:pt x="34838" y="142899"/>
                  <a:pt x="35585" y="146259"/>
                  <a:pt x="36922" y="149307"/>
                </a:cubicBezTo>
                <a:lnTo>
                  <a:pt x="9954" y="149307"/>
                </a:lnTo>
                <a:cubicBezTo>
                  <a:pt x="4448" y="149307"/>
                  <a:pt x="0" y="144859"/>
                  <a:pt x="0" y="139353"/>
                </a:cubicBezTo>
                <a:lnTo>
                  <a:pt x="0" y="129400"/>
                </a:lnTo>
                <a:close/>
                <a:moveTo>
                  <a:pt x="162154" y="149307"/>
                </a:moveTo>
                <a:cubicBezTo>
                  <a:pt x="163491" y="146259"/>
                  <a:pt x="164238" y="142899"/>
                  <a:pt x="164238" y="139353"/>
                </a:cubicBezTo>
                <a:lnTo>
                  <a:pt x="164238" y="134376"/>
                </a:lnTo>
                <a:cubicBezTo>
                  <a:pt x="164238" y="117828"/>
                  <a:pt x="158017" y="102711"/>
                  <a:pt x="147783" y="91264"/>
                </a:cubicBezTo>
                <a:cubicBezTo>
                  <a:pt x="151422" y="90175"/>
                  <a:pt x="155279" y="89584"/>
                  <a:pt x="159261" y="89584"/>
                </a:cubicBezTo>
                <a:cubicBezTo>
                  <a:pt x="181253" y="89584"/>
                  <a:pt x="199076" y="107408"/>
                  <a:pt x="199076" y="129400"/>
                </a:cubicBezTo>
                <a:lnTo>
                  <a:pt x="199076" y="139353"/>
                </a:lnTo>
                <a:cubicBezTo>
                  <a:pt x="199076" y="144859"/>
                  <a:pt x="194628" y="149307"/>
                  <a:pt x="189122" y="149307"/>
                </a:cubicBezTo>
                <a:lnTo>
                  <a:pt x="162154" y="149307"/>
                </a:lnTo>
                <a:close/>
                <a:moveTo>
                  <a:pt x="146819" y="49769"/>
                </a:moveTo>
                <a:cubicBezTo>
                  <a:pt x="146819" y="37408"/>
                  <a:pt x="156854" y="27373"/>
                  <a:pt x="169215" y="27373"/>
                </a:cubicBezTo>
                <a:cubicBezTo>
                  <a:pt x="181576" y="27373"/>
                  <a:pt x="191611" y="37408"/>
                  <a:pt x="191611" y="49769"/>
                </a:cubicBezTo>
                <a:cubicBezTo>
                  <a:pt x="191611" y="62130"/>
                  <a:pt x="181576" y="72165"/>
                  <a:pt x="169215" y="72165"/>
                </a:cubicBezTo>
                <a:cubicBezTo>
                  <a:pt x="156854" y="72165"/>
                  <a:pt x="146819" y="62130"/>
                  <a:pt x="146819" y="49769"/>
                </a:cubicBezTo>
                <a:close/>
                <a:moveTo>
                  <a:pt x="49769" y="134376"/>
                </a:moveTo>
                <a:cubicBezTo>
                  <a:pt x="49769" y="106879"/>
                  <a:pt x="72041" y="84607"/>
                  <a:pt x="99538" y="84607"/>
                </a:cubicBezTo>
                <a:cubicBezTo>
                  <a:pt x="127036" y="84607"/>
                  <a:pt x="149307" y="106879"/>
                  <a:pt x="149307" y="134376"/>
                </a:cubicBezTo>
                <a:lnTo>
                  <a:pt x="149307" y="139353"/>
                </a:lnTo>
                <a:cubicBezTo>
                  <a:pt x="149307" y="144859"/>
                  <a:pt x="144859" y="149307"/>
                  <a:pt x="139353" y="149307"/>
                </a:cubicBezTo>
                <a:lnTo>
                  <a:pt x="59723" y="149307"/>
                </a:lnTo>
                <a:cubicBezTo>
                  <a:pt x="54217" y="149307"/>
                  <a:pt x="49769" y="144859"/>
                  <a:pt x="49769" y="139353"/>
                </a:cubicBezTo>
                <a:lnTo>
                  <a:pt x="49769" y="134376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955566" y="523286"/>
            <a:ext cx="2206903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b="1" spc="63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&amp; COLLABORATION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5031" y="910063"/>
            <a:ext cx="15550701" cy="455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25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团队成员与分工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8823" y="1596402"/>
            <a:ext cx="7549731" cy="2328244"/>
          </a:xfrm>
          <a:custGeom>
            <a:avLst/>
            <a:gdLst/>
            <a:ahLst/>
            <a:cxnLst/>
            <a:rect l="l" t="t" r="r" b="b"/>
            <a:pathLst>
              <a:path w="7549731" h="2328244">
                <a:moveTo>
                  <a:pt x="136505" y="0"/>
                </a:moveTo>
                <a:lnTo>
                  <a:pt x="7413226" y="0"/>
                </a:lnTo>
                <a:cubicBezTo>
                  <a:pt x="7488615" y="0"/>
                  <a:pt x="7549731" y="61115"/>
                  <a:pt x="7549731" y="136505"/>
                </a:cubicBezTo>
                <a:lnTo>
                  <a:pt x="7549731" y="2191739"/>
                </a:lnTo>
                <a:cubicBezTo>
                  <a:pt x="7549731" y="2267129"/>
                  <a:pt x="7488615" y="2328244"/>
                  <a:pt x="7413226" y="2328244"/>
                </a:cubicBezTo>
                <a:lnTo>
                  <a:pt x="136505" y="2328244"/>
                </a:lnTo>
                <a:cubicBezTo>
                  <a:pt x="61115" y="2328244"/>
                  <a:pt x="0" y="2267129"/>
                  <a:pt x="0" y="2191739"/>
                </a:cubicBezTo>
                <a:lnTo>
                  <a:pt x="0" y="136505"/>
                </a:lnTo>
                <a:cubicBezTo>
                  <a:pt x="0" y="61166"/>
                  <a:pt x="61166" y="0"/>
                  <a:pt x="136505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90131" y="1827702"/>
            <a:ext cx="637044" cy="637044"/>
          </a:xfrm>
          <a:custGeom>
            <a:avLst/>
            <a:gdLst/>
            <a:ahLst/>
            <a:cxnLst/>
            <a:rect l="l" t="t" r="r" b="b"/>
            <a:pathLst>
              <a:path w="637044" h="637044">
                <a:moveTo>
                  <a:pt x="136512" y="0"/>
                </a:moveTo>
                <a:lnTo>
                  <a:pt x="500532" y="0"/>
                </a:lnTo>
                <a:cubicBezTo>
                  <a:pt x="575926" y="0"/>
                  <a:pt x="637044" y="61119"/>
                  <a:pt x="637044" y="136512"/>
                </a:cubicBezTo>
                <a:lnTo>
                  <a:pt x="637044" y="500532"/>
                </a:lnTo>
                <a:cubicBezTo>
                  <a:pt x="637044" y="575926"/>
                  <a:pt x="575926" y="637044"/>
                  <a:pt x="500532" y="637044"/>
                </a:cubicBezTo>
                <a:lnTo>
                  <a:pt x="136512" y="637044"/>
                </a:lnTo>
                <a:cubicBezTo>
                  <a:pt x="61119" y="637044"/>
                  <a:pt x="0" y="575926"/>
                  <a:pt x="0" y="500532"/>
                </a:cubicBezTo>
                <a:lnTo>
                  <a:pt x="0" y="136512"/>
                </a:lnTo>
                <a:cubicBezTo>
                  <a:pt x="0" y="61119"/>
                  <a:pt x="61119" y="0"/>
                  <a:pt x="136512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89207" y="2009715"/>
            <a:ext cx="238892" cy="273019"/>
          </a:xfrm>
          <a:custGeom>
            <a:avLst/>
            <a:gdLst/>
            <a:ahLst/>
            <a:cxnLst/>
            <a:rect l="l" t="t" r="r" b="b"/>
            <a:pathLst>
              <a:path w="238892" h="273019">
                <a:moveTo>
                  <a:pt x="119446" y="132244"/>
                </a:moveTo>
                <a:cubicBezTo>
                  <a:pt x="84129" y="132244"/>
                  <a:pt x="55457" y="103571"/>
                  <a:pt x="55457" y="68255"/>
                </a:cubicBezTo>
                <a:cubicBezTo>
                  <a:pt x="55457" y="32938"/>
                  <a:pt x="84129" y="4266"/>
                  <a:pt x="119446" y="4266"/>
                </a:cubicBezTo>
                <a:cubicBezTo>
                  <a:pt x="154762" y="4266"/>
                  <a:pt x="183435" y="32938"/>
                  <a:pt x="183435" y="68255"/>
                </a:cubicBezTo>
                <a:cubicBezTo>
                  <a:pt x="183435" y="103571"/>
                  <a:pt x="154762" y="132244"/>
                  <a:pt x="119446" y="132244"/>
                </a:cubicBezTo>
                <a:close/>
                <a:moveTo>
                  <a:pt x="103182" y="162105"/>
                </a:moveTo>
                <a:lnTo>
                  <a:pt x="135710" y="162105"/>
                </a:lnTo>
                <a:cubicBezTo>
                  <a:pt x="140882" y="162105"/>
                  <a:pt x="145041" y="166264"/>
                  <a:pt x="145041" y="171437"/>
                </a:cubicBezTo>
                <a:cubicBezTo>
                  <a:pt x="145041" y="173676"/>
                  <a:pt x="144241" y="175809"/>
                  <a:pt x="142802" y="177516"/>
                </a:cubicBezTo>
                <a:lnTo>
                  <a:pt x="128191" y="194579"/>
                </a:lnTo>
                <a:lnTo>
                  <a:pt x="144721" y="255955"/>
                </a:lnTo>
                <a:lnTo>
                  <a:pt x="145041" y="255955"/>
                </a:lnTo>
                <a:lnTo>
                  <a:pt x="163491" y="182101"/>
                </a:lnTo>
                <a:cubicBezTo>
                  <a:pt x="164665" y="177462"/>
                  <a:pt x="169410" y="174636"/>
                  <a:pt x="173890" y="176342"/>
                </a:cubicBezTo>
                <a:cubicBezTo>
                  <a:pt x="206897" y="188927"/>
                  <a:pt x="230360" y="220921"/>
                  <a:pt x="230360" y="258355"/>
                </a:cubicBezTo>
                <a:cubicBezTo>
                  <a:pt x="230360" y="266407"/>
                  <a:pt x="223801" y="272966"/>
                  <a:pt x="215749" y="272966"/>
                </a:cubicBezTo>
                <a:lnTo>
                  <a:pt x="23143" y="273019"/>
                </a:lnTo>
                <a:cubicBezTo>
                  <a:pt x="15091" y="273019"/>
                  <a:pt x="8532" y="266460"/>
                  <a:pt x="8532" y="258408"/>
                </a:cubicBezTo>
                <a:cubicBezTo>
                  <a:pt x="8532" y="220975"/>
                  <a:pt x="31994" y="188980"/>
                  <a:pt x="65002" y="176396"/>
                </a:cubicBezTo>
                <a:cubicBezTo>
                  <a:pt x="69481" y="174689"/>
                  <a:pt x="74227" y="177516"/>
                  <a:pt x="75400" y="182155"/>
                </a:cubicBezTo>
                <a:lnTo>
                  <a:pt x="93850" y="256009"/>
                </a:lnTo>
                <a:lnTo>
                  <a:pt x="94170" y="256009"/>
                </a:lnTo>
                <a:lnTo>
                  <a:pt x="110701" y="194633"/>
                </a:lnTo>
                <a:lnTo>
                  <a:pt x="96090" y="177569"/>
                </a:lnTo>
                <a:cubicBezTo>
                  <a:pt x="94650" y="175863"/>
                  <a:pt x="93850" y="173730"/>
                  <a:pt x="93850" y="171490"/>
                </a:cubicBezTo>
                <a:cubicBezTo>
                  <a:pt x="93850" y="166318"/>
                  <a:pt x="98010" y="162158"/>
                  <a:pt x="103182" y="162158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509188" y="1850454"/>
            <a:ext cx="1615362" cy="364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5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队长: 明航宇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09188" y="2214479"/>
            <a:ext cx="1558483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全栈开发 &amp; 系统部署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0131" y="2646759"/>
            <a:ext cx="7178122" cy="591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33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核心职责:</a:t>
            </a:r>
            <a:pPr>
              <a:lnSpc>
                <a:spcPct val="140000"/>
              </a:lnSpc>
            </a:pPr>
            <a:r>
              <a:rPr lang="en-US" sz="1433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负责Cloudflare R2与D1环境搭建部署，编写前后端核心业务代码，设计"存算分离"总体架构逻辑，分配团队任务并把控项目进度。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90131" y="3374809"/>
            <a:ext cx="910063" cy="318522"/>
          </a:xfrm>
          <a:custGeom>
            <a:avLst/>
            <a:gdLst/>
            <a:ahLst/>
            <a:cxnLst/>
            <a:rect l="l" t="t" r="r" b="b"/>
            <a:pathLst>
              <a:path w="910063" h="318522">
                <a:moveTo>
                  <a:pt x="159261" y="0"/>
                </a:moveTo>
                <a:lnTo>
                  <a:pt x="750802" y="0"/>
                </a:lnTo>
                <a:cubicBezTo>
                  <a:pt x="838759" y="0"/>
                  <a:pt x="910063" y="71304"/>
                  <a:pt x="910063" y="159261"/>
                </a:cubicBezTo>
                <a:lnTo>
                  <a:pt x="910063" y="159261"/>
                </a:lnTo>
                <a:cubicBezTo>
                  <a:pt x="910063" y="247218"/>
                  <a:pt x="838759" y="318522"/>
                  <a:pt x="750802" y="318522"/>
                </a:cubicBezTo>
                <a:lnTo>
                  <a:pt x="159261" y="318522"/>
                </a:lnTo>
                <a:cubicBezTo>
                  <a:pt x="71362" y="318522"/>
                  <a:pt x="0" y="247160"/>
                  <a:pt x="0" y="159261"/>
                </a:cubicBezTo>
                <a:lnTo>
                  <a:pt x="0" y="159261"/>
                </a:lnTo>
                <a:cubicBezTo>
                  <a:pt x="0" y="71362"/>
                  <a:pt x="71362" y="0"/>
                  <a:pt x="159261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90131" y="3374809"/>
            <a:ext cx="989693" cy="318522"/>
          </a:xfrm>
          <a:prstGeom prst="rect">
            <a:avLst/>
          </a:prstGeom>
          <a:noFill/>
          <a:ln/>
        </p:spPr>
        <p:txBody>
          <a:bodyPr wrap="square" lIns="136509" tIns="45503" rIns="136509" bIns="45503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691200" y="3374809"/>
            <a:ext cx="910063" cy="318522"/>
          </a:xfrm>
          <a:custGeom>
            <a:avLst/>
            <a:gdLst/>
            <a:ahLst/>
            <a:cxnLst/>
            <a:rect l="l" t="t" r="r" b="b"/>
            <a:pathLst>
              <a:path w="910063" h="318522">
                <a:moveTo>
                  <a:pt x="159261" y="0"/>
                </a:moveTo>
                <a:lnTo>
                  <a:pt x="750802" y="0"/>
                </a:lnTo>
                <a:cubicBezTo>
                  <a:pt x="838759" y="0"/>
                  <a:pt x="910063" y="71304"/>
                  <a:pt x="910063" y="159261"/>
                </a:cubicBezTo>
                <a:lnTo>
                  <a:pt x="910063" y="159261"/>
                </a:lnTo>
                <a:cubicBezTo>
                  <a:pt x="910063" y="247218"/>
                  <a:pt x="838759" y="318522"/>
                  <a:pt x="750802" y="318522"/>
                </a:cubicBezTo>
                <a:lnTo>
                  <a:pt x="159261" y="318522"/>
                </a:lnTo>
                <a:cubicBezTo>
                  <a:pt x="71362" y="318522"/>
                  <a:pt x="0" y="247160"/>
                  <a:pt x="0" y="159261"/>
                </a:cubicBezTo>
                <a:lnTo>
                  <a:pt x="0" y="159261"/>
                </a:lnTo>
                <a:cubicBezTo>
                  <a:pt x="0" y="71362"/>
                  <a:pt x="71362" y="0"/>
                  <a:pt x="159261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691200" y="3374809"/>
            <a:ext cx="989693" cy="318522"/>
          </a:xfrm>
          <a:prstGeom prst="rect">
            <a:avLst/>
          </a:prstGeom>
          <a:noFill/>
          <a:ln/>
        </p:spPr>
        <p:txBody>
          <a:bodyPr wrap="square" lIns="136509" tIns="45503" rIns="136509" bIns="45503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全栈开发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692270" y="3374809"/>
            <a:ext cx="910063" cy="318522"/>
          </a:xfrm>
          <a:custGeom>
            <a:avLst/>
            <a:gdLst/>
            <a:ahLst/>
            <a:cxnLst/>
            <a:rect l="l" t="t" r="r" b="b"/>
            <a:pathLst>
              <a:path w="910063" h="318522">
                <a:moveTo>
                  <a:pt x="159261" y="0"/>
                </a:moveTo>
                <a:lnTo>
                  <a:pt x="750802" y="0"/>
                </a:lnTo>
                <a:cubicBezTo>
                  <a:pt x="838759" y="0"/>
                  <a:pt x="910063" y="71304"/>
                  <a:pt x="910063" y="159261"/>
                </a:cubicBezTo>
                <a:lnTo>
                  <a:pt x="910063" y="159261"/>
                </a:lnTo>
                <a:cubicBezTo>
                  <a:pt x="910063" y="247218"/>
                  <a:pt x="838759" y="318522"/>
                  <a:pt x="750802" y="318522"/>
                </a:cubicBezTo>
                <a:lnTo>
                  <a:pt x="159261" y="318522"/>
                </a:lnTo>
                <a:cubicBezTo>
                  <a:pt x="71362" y="318522"/>
                  <a:pt x="0" y="247160"/>
                  <a:pt x="0" y="159261"/>
                </a:cubicBezTo>
                <a:lnTo>
                  <a:pt x="0" y="159261"/>
                </a:lnTo>
                <a:cubicBezTo>
                  <a:pt x="0" y="71362"/>
                  <a:pt x="71362" y="0"/>
                  <a:pt x="159261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2692270" y="3374809"/>
            <a:ext cx="989693" cy="318522"/>
          </a:xfrm>
          <a:prstGeom prst="rect">
            <a:avLst/>
          </a:prstGeom>
          <a:noFill/>
          <a:ln/>
        </p:spPr>
        <p:txBody>
          <a:bodyPr wrap="square" lIns="136509" tIns="45503" rIns="136509" bIns="45503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项目管理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247446" y="1596402"/>
            <a:ext cx="7549731" cy="2328244"/>
          </a:xfrm>
          <a:custGeom>
            <a:avLst/>
            <a:gdLst/>
            <a:ahLst/>
            <a:cxnLst/>
            <a:rect l="l" t="t" r="r" b="b"/>
            <a:pathLst>
              <a:path w="7549731" h="2328244">
                <a:moveTo>
                  <a:pt x="136505" y="0"/>
                </a:moveTo>
                <a:lnTo>
                  <a:pt x="7413226" y="0"/>
                </a:lnTo>
                <a:cubicBezTo>
                  <a:pt x="7488615" y="0"/>
                  <a:pt x="7549731" y="61115"/>
                  <a:pt x="7549731" y="136505"/>
                </a:cubicBezTo>
                <a:lnTo>
                  <a:pt x="7549731" y="2191739"/>
                </a:lnTo>
                <a:cubicBezTo>
                  <a:pt x="7549731" y="2267129"/>
                  <a:pt x="7488615" y="2328244"/>
                  <a:pt x="7413226" y="2328244"/>
                </a:cubicBezTo>
                <a:lnTo>
                  <a:pt x="136505" y="2328244"/>
                </a:lnTo>
                <a:cubicBezTo>
                  <a:pt x="61115" y="2328244"/>
                  <a:pt x="0" y="2267129"/>
                  <a:pt x="0" y="2191739"/>
                </a:cubicBezTo>
                <a:lnTo>
                  <a:pt x="0" y="136505"/>
                </a:lnTo>
                <a:cubicBezTo>
                  <a:pt x="0" y="61166"/>
                  <a:pt x="61166" y="0"/>
                  <a:pt x="1365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478754" y="1827702"/>
            <a:ext cx="637044" cy="637044"/>
          </a:xfrm>
          <a:custGeom>
            <a:avLst/>
            <a:gdLst/>
            <a:ahLst/>
            <a:cxnLst/>
            <a:rect l="l" t="t" r="r" b="b"/>
            <a:pathLst>
              <a:path w="637044" h="637044">
                <a:moveTo>
                  <a:pt x="136512" y="0"/>
                </a:moveTo>
                <a:lnTo>
                  <a:pt x="500532" y="0"/>
                </a:lnTo>
                <a:cubicBezTo>
                  <a:pt x="575926" y="0"/>
                  <a:pt x="637044" y="61119"/>
                  <a:pt x="637044" y="136512"/>
                </a:cubicBezTo>
                <a:lnTo>
                  <a:pt x="637044" y="500532"/>
                </a:lnTo>
                <a:cubicBezTo>
                  <a:pt x="637044" y="575926"/>
                  <a:pt x="575926" y="637044"/>
                  <a:pt x="500532" y="637044"/>
                </a:cubicBezTo>
                <a:lnTo>
                  <a:pt x="136512" y="637044"/>
                </a:lnTo>
                <a:cubicBezTo>
                  <a:pt x="61119" y="637044"/>
                  <a:pt x="0" y="575926"/>
                  <a:pt x="0" y="500532"/>
                </a:cubicBezTo>
                <a:lnTo>
                  <a:pt x="0" y="136512"/>
                </a:lnTo>
                <a:cubicBezTo>
                  <a:pt x="0" y="61119"/>
                  <a:pt x="61119" y="0"/>
                  <a:pt x="136512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8677830" y="2009715"/>
            <a:ext cx="238892" cy="273019"/>
          </a:xfrm>
          <a:custGeom>
            <a:avLst/>
            <a:gdLst/>
            <a:ahLst/>
            <a:cxnLst/>
            <a:rect l="l" t="t" r="r" b="b"/>
            <a:pathLst>
              <a:path w="238892" h="273019">
                <a:moveTo>
                  <a:pt x="238892" y="109741"/>
                </a:moveTo>
                <a:cubicBezTo>
                  <a:pt x="231000" y="114967"/>
                  <a:pt x="221934" y="119179"/>
                  <a:pt x="212496" y="122539"/>
                </a:cubicBezTo>
                <a:cubicBezTo>
                  <a:pt x="187434" y="131497"/>
                  <a:pt x="154533" y="136509"/>
                  <a:pt x="119446" y="136509"/>
                </a:cubicBezTo>
                <a:cubicBezTo>
                  <a:pt x="84359" y="136509"/>
                  <a:pt x="51404" y="131444"/>
                  <a:pt x="26395" y="122539"/>
                </a:cubicBezTo>
                <a:cubicBezTo>
                  <a:pt x="17010" y="119179"/>
                  <a:pt x="7892" y="114967"/>
                  <a:pt x="0" y="109741"/>
                </a:cubicBezTo>
                <a:lnTo>
                  <a:pt x="0" y="153573"/>
                </a:lnTo>
                <a:cubicBezTo>
                  <a:pt x="0" y="177142"/>
                  <a:pt x="53484" y="196232"/>
                  <a:pt x="119446" y="196232"/>
                </a:cubicBezTo>
                <a:cubicBezTo>
                  <a:pt x="185408" y="196232"/>
                  <a:pt x="238892" y="177142"/>
                  <a:pt x="238892" y="153573"/>
                </a:cubicBezTo>
                <a:lnTo>
                  <a:pt x="238892" y="109741"/>
                </a:lnTo>
                <a:close/>
                <a:moveTo>
                  <a:pt x="238892" y="68255"/>
                </a:moveTo>
                <a:lnTo>
                  <a:pt x="238892" y="42659"/>
                </a:lnTo>
                <a:cubicBezTo>
                  <a:pt x="238892" y="19090"/>
                  <a:pt x="185408" y="0"/>
                  <a:pt x="119446" y="0"/>
                </a:cubicBezTo>
                <a:cubicBezTo>
                  <a:pt x="53484" y="0"/>
                  <a:pt x="0" y="19090"/>
                  <a:pt x="0" y="42659"/>
                </a:cubicBezTo>
                <a:lnTo>
                  <a:pt x="0" y="68255"/>
                </a:lnTo>
                <a:cubicBezTo>
                  <a:pt x="0" y="91824"/>
                  <a:pt x="53484" y="110914"/>
                  <a:pt x="119446" y="110914"/>
                </a:cubicBezTo>
                <a:cubicBezTo>
                  <a:pt x="185408" y="110914"/>
                  <a:pt x="238892" y="91824"/>
                  <a:pt x="238892" y="68255"/>
                </a:cubicBezTo>
                <a:close/>
                <a:moveTo>
                  <a:pt x="212496" y="207857"/>
                </a:moveTo>
                <a:cubicBezTo>
                  <a:pt x="187487" y="216762"/>
                  <a:pt x="154586" y="221828"/>
                  <a:pt x="119446" y="221828"/>
                </a:cubicBezTo>
                <a:cubicBezTo>
                  <a:pt x="84305" y="221828"/>
                  <a:pt x="51404" y="216762"/>
                  <a:pt x="26395" y="207857"/>
                </a:cubicBezTo>
                <a:cubicBezTo>
                  <a:pt x="17010" y="204498"/>
                  <a:pt x="7892" y="200285"/>
                  <a:pt x="0" y="195059"/>
                </a:cubicBezTo>
                <a:lnTo>
                  <a:pt x="0" y="230360"/>
                </a:lnTo>
                <a:cubicBezTo>
                  <a:pt x="0" y="253929"/>
                  <a:pt x="53484" y="273019"/>
                  <a:pt x="119446" y="273019"/>
                </a:cubicBezTo>
                <a:cubicBezTo>
                  <a:pt x="185408" y="273019"/>
                  <a:pt x="238892" y="253929"/>
                  <a:pt x="238892" y="230360"/>
                </a:cubicBezTo>
                <a:lnTo>
                  <a:pt x="238892" y="195059"/>
                </a:lnTo>
                <a:cubicBezTo>
                  <a:pt x="231000" y="200285"/>
                  <a:pt x="221934" y="204498"/>
                  <a:pt x="212496" y="207857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21" name="Text 19"/>
          <p:cNvSpPr/>
          <p:nvPr/>
        </p:nvSpPr>
        <p:spPr>
          <a:xfrm>
            <a:off x="9297811" y="1873206"/>
            <a:ext cx="2150024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91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组员1: 数据库设计师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297811" y="2191728"/>
            <a:ext cx="2115896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数据库建模与逻辑设计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478754" y="2646759"/>
            <a:ext cx="7178122" cy="591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33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核心职责:</a:t>
            </a:r>
            <a:pPr>
              <a:lnSpc>
                <a:spcPct val="140000"/>
              </a:lnSpc>
            </a:pPr>
            <a:r>
              <a:rPr lang="en-US" sz="1433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负责将业务逻辑转化为规范的数据库模型，绘制系统E-R图和DFD图，编写详细数据字典文档，整理SQL脚本代码。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478754" y="3374809"/>
            <a:ext cx="1012445" cy="318522"/>
          </a:xfrm>
          <a:custGeom>
            <a:avLst/>
            <a:gdLst/>
            <a:ahLst/>
            <a:cxnLst/>
            <a:rect l="l" t="t" r="r" b="b"/>
            <a:pathLst>
              <a:path w="1012445" h="318522">
                <a:moveTo>
                  <a:pt x="159261" y="0"/>
                </a:moveTo>
                <a:lnTo>
                  <a:pt x="853184" y="0"/>
                </a:lnTo>
                <a:cubicBezTo>
                  <a:pt x="941141" y="0"/>
                  <a:pt x="1012445" y="71304"/>
                  <a:pt x="1012445" y="159261"/>
                </a:cubicBezTo>
                <a:lnTo>
                  <a:pt x="1012445" y="159261"/>
                </a:lnTo>
                <a:cubicBezTo>
                  <a:pt x="1012445" y="247218"/>
                  <a:pt x="941141" y="318522"/>
                  <a:pt x="853184" y="318522"/>
                </a:cubicBezTo>
                <a:lnTo>
                  <a:pt x="159261" y="318522"/>
                </a:lnTo>
                <a:cubicBezTo>
                  <a:pt x="71362" y="318522"/>
                  <a:pt x="0" y="247160"/>
                  <a:pt x="0" y="159261"/>
                </a:cubicBezTo>
                <a:lnTo>
                  <a:pt x="0" y="159261"/>
                </a:lnTo>
                <a:cubicBezTo>
                  <a:pt x="0" y="71362"/>
                  <a:pt x="71362" y="0"/>
                  <a:pt x="159261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478754" y="3374809"/>
            <a:ext cx="1092076" cy="318522"/>
          </a:xfrm>
          <a:prstGeom prst="rect">
            <a:avLst/>
          </a:prstGeom>
          <a:noFill/>
          <a:ln/>
        </p:spPr>
        <p:txBody>
          <a:bodyPr wrap="square" lIns="136509" tIns="45503" rIns="136509" bIns="45503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E-R图设计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578413" y="3374809"/>
            <a:ext cx="910063" cy="318522"/>
          </a:xfrm>
          <a:custGeom>
            <a:avLst/>
            <a:gdLst/>
            <a:ahLst/>
            <a:cxnLst/>
            <a:rect l="l" t="t" r="r" b="b"/>
            <a:pathLst>
              <a:path w="910063" h="318522">
                <a:moveTo>
                  <a:pt x="159261" y="0"/>
                </a:moveTo>
                <a:lnTo>
                  <a:pt x="750802" y="0"/>
                </a:lnTo>
                <a:cubicBezTo>
                  <a:pt x="838759" y="0"/>
                  <a:pt x="910063" y="71304"/>
                  <a:pt x="910063" y="159261"/>
                </a:cubicBezTo>
                <a:lnTo>
                  <a:pt x="910063" y="159261"/>
                </a:lnTo>
                <a:cubicBezTo>
                  <a:pt x="910063" y="247218"/>
                  <a:pt x="838759" y="318522"/>
                  <a:pt x="750802" y="318522"/>
                </a:cubicBezTo>
                <a:lnTo>
                  <a:pt x="159261" y="318522"/>
                </a:lnTo>
                <a:cubicBezTo>
                  <a:pt x="71362" y="318522"/>
                  <a:pt x="0" y="247160"/>
                  <a:pt x="0" y="159261"/>
                </a:cubicBezTo>
                <a:lnTo>
                  <a:pt x="0" y="159261"/>
                </a:lnTo>
                <a:cubicBezTo>
                  <a:pt x="0" y="71362"/>
                  <a:pt x="71362" y="0"/>
                  <a:pt x="159261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9578413" y="3374809"/>
            <a:ext cx="989693" cy="318522"/>
          </a:xfrm>
          <a:prstGeom prst="rect">
            <a:avLst/>
          </a:prstGeom>
          <a:noFill/>
          <a:ln/>
        </p:spPr>
        <p:txBody>
          <a:bodyPr wrap="square" lIns="136509" tIns="45503" rIns="136509" bIns="45503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数据字典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58823" y="4159754"/>
            <a:ext cx="4956051" cy="1941468"/>
          </a:xfrm>
          <a:custGeom>
            <a:avLst/>
            <a:gdLst/>
            <a:ahLst/>
            <a:cxnLst/>
            <a:rect l="l" t="t" r="r" b="b"/>
            <a:pathLst>
              <a:path w="4956051" h="1941468">
                <a:moveTo>
                  <a:pt x="136505" y="0"/>
                </a:moveTo>
                <a:lnTo>
                  <a:pt x="4819547" y="0"/>
                </a:lnTo>
                <a:cubicBezTo>
                  <a:pt x="4894936" y="0"/>
                  <a:pt x="4956051" y="61115"/>
                  <a:pt x="4956051" y="136505"/>
                </a:cubicBezTo>
                <a:lnTo>
                  <a:pt x="4956051" y="1804963"/>
                </a:lnTo>
                <a:cubicBezTo>
                  <a:pt x="4956051" y="1880353"/>
                  <a:pt x="4894936" y="1941468"/>
                  <a:pt x="4819547" y="1941468"/>
                </a:cubicBezTo>
                <a:lnTo>
                  <a:pt x="136505" y="1941468"/>
                </a:lnTo>
                <a:cubicBezTo>
                  <a:pt x="61115" y="1941468"/>
                  <a:pt x="0" y="1880353"/>
                  <a:pt x="0" y="1804963"/>
                </a:cubicBezTo>
                <a:lnTo>
                  <a:pt x="0" y="136505"/>
                </a:lnTo>
                <a:cubicBezTo>
                  <a:pt x="0" y="61115"/>
                  <a:pt x="61115" y="0"/>
                  <a:pt x="1365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44628" y="4391054"/>
            <a:ext cx="455031" cy="455031"/>
          </a:xfrm>
          <a:custGeom>
            <a:avLst/>
            <a:gdLst/>
            <a:ahLst/>
            <a:cxnLst/>
            <a:rect l="l" t="t" r="r" b="b"/>
            <a:pathLst>
              <a:path w="455031" h="455031">
                <a:moveTo>
                  <a:pt x="91006" y="0"/>
                </a:moveTo>
                <a:lnTo>
                  <a:pt x="364025" y="0"/>
                </a:lnTo>
                <a:cubicBezTo>
                  <a:pt x="414253" y="0"/>
                  <a:pt x="455031" y="40779"/>
                  <a:pt x="455031" y="91006"/>
                </a:cubicBezTo>
                <a:lnTo>
                  <a:pt x="455031" y="364025"/>
                </a:lnTo>
                <a:cubicBezTo>
                  <a:pt x="455031" y="414287"/>
                  <a:pt x="414287" y="455031"/>
                  <a:pt x="364025" y="455031"/>
                </a:cubicBezTo>
                <a:lnTo>
                  <a:pt x="91006" y="455031"/>
                </a:lnTo>
                <a:cubicBezTo>
                  <a:pt x="40745" y="455031"/>
                  <a:pt x="0" y="414287"/>
                  <a:pt x="0" y="364025"/>
                </a:cubicBezTo>
                <a:lnTo>
                  <a:pt x="0" y="91006"/>
                </a:lnTo>
                <a:cubicBezTo>
                  <a:pt x="0" y="40745"/>
                  <a:pt x="40745" y="0"/>
                  <a:pt x="91006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781137" y="4527563"/>
            <a:ext cx="182013" cy="182013"/>
          </a:xfrm>
          <a:custGeom>
            <a:avLst/>
            <a:gdLst/>
            <a:ahLst/>
            <a:cxnLst/>
            <a:rect l="l" t="t" r="r" b="b"/>
            <a:pathLst>
              <a:path w="182013" h="182013">
                <a:moveTo>
                  <a:pt x="121792" y="3342"/>
                </a:moveTo>
                <a:cubicBezTo>
                  <a:pt x="117348" y="-1102"/>
                  <a:pt x="110132" y="-1102"/>
                  <a:pt x="105688" y="3342"/>
                </a:cubicBezTo>
                <a:cubicBezTo>
                  <a:pt x="101245" y="7785"/>
                  <a:pt x="101245" y="15002"/>
                  <a:pt x="105688" y="19445"/>
                </a:cubicBezTo>
                <a:lnTo>
                  <a:pt x="109030" y="22752"/>
                </a:lnTo>
                <a:lnTo>
                  <a:pt x="9989" y="121792"/>
                </a:lnTo>
                <a:cubicBezTo>
                  <a:pt x="3590" y="128191"/>
                  <a:pt x="0" y="136865"/>
                  <a:pt x="0" y="145930"/>
                </a:cubicBezTo>
                <a:lnTo>
                  <a:pt x="0" y="147885"/>
                </a:lnTo>
                <a:cubicBezTo>
                  <a:pt x="0" y="166726"/>
                  <a:pt x="15286" y="182013"/>
                  <a:pt x="34127" y="182013"/>
                </a:cubicBezTo>
                <a:lnTo>
                  <a:pt x="36083" y="182013"/>
                </a:lnTo>
                <a:cubicBezTo>
                  <a:pt x="45148" y="182013"/>
                  <a:pt x="53822" y="178422"/>
                  <a:pt x="60221" y="172023"/>
                </a:cubicBezTo>
                <a:lnTo>
                  <a:pt x="159261" y="72983"/>
                </a:lnTo>
                <a:lnTo>
                  <a:pt x="162603" y="76324"/>
                </a:lnTo>
                <a:cubicBezTo>
                  <a:pt x="167046" y="80768"/>
                  <a:pt x="174263" y="80768"/>
                  <a:pt x="178707" y="76324"/>
                </a:cubicBezTo>
                <a:cubicBezTo>
                  <a:pt x="183150" y="71881"/>
                  <a:pt x="183150" y="64664"/>
                  <a:pt x="178707" y="60221"/>
                </a:cubicBezTo>
                <a:lnTo>
                  <a:pt x="121828" y="3342"/>
                </a:lnTo>
                <a:close/>
                <a:moveTo>
                  <a:pt x="72983" y="91006"/>
                </a:moveTo>
                <a:lnTo>
                  <a:pt x="125134" y="38855"/>
                </a:lnTo>
                <a:lnTo>
                  <a:pt x="143157" y="56879"/>
                </a:lnTo>
                <a:lnTo>
                  <a:pt x="109030" y="91006"/>
                </a:lnTo>
                <a:lnTo>
                  <a:pt x="72947" y="91006"/>
                </a:ln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31" name="Text 29"/>
          <p:cNvSpPr/>
          <p:nvPr/>
        </p:nvSpPr>
        <p:spPr>
          <a:xfrm>
            <a:off x="1236169" y="4345551"/>
            <a:ext cx="1763247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1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组员2: 测试工程师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236169" y="4664073"/>
            <a:ext cx="1740495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系统测试与运行验证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4628" y="5028098"/>
            <a:ext cx="4664073" cy="523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4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核心职责:</a:t>
            </a:r>
            <a:pPr>
              <a:lnSpc>
                <a:spcPct val="14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负责系统黑盒测试，设计覆盖多种边界条件的测试用例，Mock Data录入，截取系统关键运行界面截图。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4628" y="5636703"/>
            <a:ext cx="728050" cy="273019"/>
          </a:xfrm>
          <a:custGeom>
            <a:avLst/>
            <a:gdLst/>
            <a:ahLst/>
            <a:cxnLst/>
            <a:rect l="l" t="t" r="r" b="b"/>
            <a:pathLst>
              <a:path w="728050" h="273019">
                <a:moveTo>
                  <a:pt x="136509" y="0"/>
                </a:moveTo>
                <a:lnTo>
                  <a:pt x="591541" y="0"/>
                </a:lnTo>
                <a:cubicBezTo>
                  <a:pt x="666933" y="0"/>
                  <a:pt x="728050" y="61117"/>
                  <a:pt x="728050" y="136509"/>
                </a:cubicBezTo>
                <a:lnTo>
                  <a:pt x="728050" y="136509"/>
                </a:lnTo>
                <a:cubicBezTo>
                  <a:pt x="728050" y="211902"/>
                  <a:pt x="666933" y="273019"/>
                  <a:pt x="591541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44628" y="5636703"/>
            <a:ext cx="796305" cy="273019"/>
          </a:xfrm>
          <a:prstGeom prst="rect">
            <a:avLst/>
          </a:prstGeom>
          <a:noFill/>
          <a:ln/>
        </p:spPr>
        <p:txBody>
          <a:bodyPr wrap="square" lIns="91006" tIns="45503" rIns="91006" bIns="45503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测试用例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418182" y="5636703"/>
            <a:ext cx="796305" cy="273019"/>
          </a:xfrm>
          <a:custGeom>
            <a:avLst/>
            <a:gdLst/>
            <a:ahLst/>
            <a:cxnLst/>
            <a:rect l="l" t="t" r="r" b="b"/>
            <a:pathLst>
              <a:path w="796305" h="273019">
                <a:moveTo>
                  <a:pt x="136509" y="0"/>
                </a:moveTo>
                <a:lnTo>
                  <a:pt x="659796" y="0"/>
                </a:lnTo>
                <a:cubicBezTo>
                  <a:pt x="735188" y="0"/>
                  <a:pt x="796305" y="61117"/>
                  <a:pt x="796305" y="136509"/>
                </a:cubicBezTo>
                <a:lnTo>
                  <a:pt x="796305" y="136509"/>
                </a:lnTo>
                <a:cubicBezTo>
                  <a:pt x="796305" y="211902"/>
                  <a:pt x="735188" y="273019"/>
                  <a:pt x="659796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1418182" y="5636703"/>
            <a:ext cx="864560" cy="273019"/>
          </a:xfrm>
          <a:prstGeom prst="rect">
            <a:avLst/>
          </a:prstGeom>
          <a:noFill/>
          <a:ln/>
        </p:spPr>
        <p:txBody>
          <a:bodyPr wrap="square" lIns="91006" tIns="45503" rIns="91006" bIns="45503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Mock数据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51159" y="4159754"/>
            <a:ext cx="4956051" cy="1941468"/>
          </a:xfrm>
          <a:custGeom>
            <a:avLst/>
            <a:gdLst/>
            <a:ahLst/>
            <a:cxnLst/>
            <a:rect l="l" t="t" r="r" b="b"/>
            <a:pathLst>
              <a:path w="4956051" h="1941468">
                <a:moveTo>
                  <a:pt x="136505" y="0"/>
                </a:moveTo>
                <a:lnTo>
                  <a:pt x="4819547" y="0"/>
                </a:lnTo>
                <a:cubicBezTo>
                  <a:pt x="4894936" y="0"/>
                  <a:pt x="4956051" y="61115"/>
                  <a:pt x="4956051" y="136505"/>
                </a:cubicBezTo>
                <a:lnTo>
                  <a:pt x="4956051" y="1804963"/>
                </a:lnTo>
                <a:cubicBezTo>
                  <a:pt x="4956051" y="1880353"/>
                  <a:pt x="4894936" y="1941468"/>
                  <a:pt x="4819547" y="1941468"/>
                </a:cubicBezTo>
                <a:lnTo>
                  <a:pt x="136505" y="1941468"/>
                </a:lnTo>
                <a:cubicBezTo>
                  <a:pt x="61115" y="1941468"/>
                  <a:pt x="0" y="1880353"/>
                  <a:pt x="0" y="1804963"/>
                </a:cubicBezTo>
                <a:lnTo>
                  <a:pt x="0" y="136505"/>
                </a:lnTo>
                <a:cubicBezTo>
                  <a:pt x="0" y="61115"/>
                  <a:pt x="61115" y="0"/>
                  <a:pt x="1365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5836964" y="4391054"/>
            <a:ext cx="455031" cy="455031"/>
          </a:xfrm>
          <a:custGeom>
            <a:avLst/>
            <a:gdLst/>
            <a:ahLst/>
            <a:cxnLst/>
            <a:rect l="l" t="t" r="r" b="b"/>
            <a:pathLst>
              <a:path w="455031" h="455031">
                <a:moveTo>
                  <a:pt x="91006" y="0"/>
                </a:moveTo>
                <a:lnTo>
                  <a:pt x="364025" y="0"/>
                </a:lnTo>
                <a:cubicBezTo>
                  <a:pt x="414253" y="0"/>
                  <a:pt x="455031" y="40779"/>
                  <a:pt x="455031" y="91006"/>
                </a:cubicBezTo>
                <a:lnTo>
                  <a:pt x="455031" y="364025"/>
                </a:lnTo>
                <a:cubicBezTo>
                  <a:pt x="455031" y="414287"/>
                  <a:pt x="414287" y="455031"/>
                  <a:pt x="364025" y="455031"/>
                </a:cubicBezTo>
                <a:lnTo>
                  <a:pt x="91006" y="455031"/>
                </a:lnTo>
                <a:cubicBezTo>
                  <a:pt x="40745" y="455031"/>
                  <a:pt x="0" y="414287"/>
                  <a:pt x="0" y="364025"/>
                </a:cubicBezTo>
                <a:lnTo>
                  <a:pt x="0" y="91006"/>
                </a:lnTo>
                <a:cubicBezTo>
                  <a:pt x="0" y="40745"/>
                  <a:pt x="40745" y="0"/>
                  <a:pt x="91006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5996225" y="4527563"/>
            <a:ext cx="136509" cy="182013"/>
          </a:xfrm>
          <a:custGeom>
            <a:avLst/>
            <a:gdLst/>
            <a:ahLst/>
            <a:cxnLst/>
            <a:rect l="l" t="t" r="r" b="b"/>
            <a:pathLst>
              <a:path w="136509" h="182013">
                <a:moveTo>
                  <a:pt x="0" y="22752"/>
                </a:moveTo>
                <a:cubicBezTo>
                  <a:pt x="0" y="10203"/>
                  <a:pt x="10203" y="0"/>
                  <a:pt x="22752" y="0"/>
                </a:cubicBezTo>
                <a:lnTo>
                  <a:pt x="75898" y="0"/>
                </a:lnTo>
                <a:cubicBezTo>
                  <a:pt x="81941" y="0"/>
                  <a:pt x="87736" y="2382"/>
                  <a:pt x="92002" y="6648"/>
                </a:cubicBezTo>
                <a:lnTo>
                  <a:pt x="129862" y="44543"/>
                </a:lnTo>
                <a:cubicBezTo>
                  <a:pt x="134128" y="48809"/>
                  <a:pt x="136509" y="54604"/>
                  <a:pt x="136509" y="60647"/>
                </a:cubicBezTo>
                <a:lnTo>
                  <a:pt x="136509" y="159261"/>
                </a:lnTo>
                <a:cubicBezTo>
                  <a:pt x="136509" y="171810"/>
                  <a:pt x="126307" y="182013"/>
                  <a:pt x="113758" y="182013"/>
                </a:cubicBezTo>
                <a:lnTo>
                  <a:pt x="22752" y="182013"/>
                </a:lnTo>
                <a:cubicBezTo>
                  <a:pt x="10203" y="182013"/>
                  <a:pt x="0" y="171810"/>
                  <a:pt x="0" y="159261"/>
                </a:cubicBezTo>
                <a:lnTo>
                  <a:pt x="0" y="22752"/>
                </a:lnTo>
                <a:close/>
                <a:moveTo>
                  <a:pt x="73943" y="20796"/>
                </a:moveTo>
                <a:lnTo>
                  <a:pt x="73943" y="54035"/>
                </a:lnTo>
                <a:cubicBezTo>
                  <a:pt x="73943" y="58763"/>
                  <a:pt x="77746" y="62567"/>
                  <a:pt x="82474" y="62567"/>
                </a:cubicBezTo>
                <a:lnTo>
                  <a:pt x="115713" y="62567"/>
                </a:lnTo>
                <a:lnTo>
                  <a:pt x="73943" y="20796"/>
                </a:lnTo>
                <a:close/>
                <a:moveTo>
                  <a:pt x="42659" y="91006"/>
                </a:moveTo>
                <a:cubicBezTo>
                  <a:pt x="37931" y="91006"/>
                  <a:pt x="34127" y="94810"/>
                  <a:pt x="34127" y="99538"/>
                </a:cubicBezTo>
                <a:cubicBezTo>
                  <a:pt x="34127" y="104266"/>
                  <a:pt x="37931" y="108070"/>
                  <a:pt x="42659" y="108070"/>
                </a:cubicBezTo>
                <a:lnTo>
                  <a:pt x="93850" y="108070"/>
                </a:lnTo>
                <a:cubicBezTo>
                  <a:pt x="98578" y="108070"/>
                  <a:pt x="102382" y="104266"/>
                  <a:pt x="102382" y="99538"/>
                </a:cubicBezTo>
                <a:cubicBezTo>
                  <a:pt x="102382" y="94810"/>
                  <a:pt x="98578" y="91006"/>
                  <a:pt x="93850" y="91006"/>
                </a:cubicBezTo>
                <a:lnTo>
                  <a:pt x="42659" y="91006"/>
                </a:lnTo>
                <a:close/>
                <a:moveTo>
                  <a:pt x="42659" y="125134"/>
                </a:moveTo>
                <a:cubicBezTo>
                  <a:pt x="37931" y="125134"/>
                  <a:pt x="34127" y="128937"/>
                  <a:pt x="34127" y="133666"/>
                </a:cubicBezTo>
                <a:cubicBezTo>
                  <a:pt x="34127" y="138394"/>
                  <a:pt x="37931" y="142197"/>
                  <a:pt x="42659" y="142197"/>
                </a:cubicBezTo>
                <a:lnTo>
                  <a:pt x="93850" y="142197"/>
                </a:lnTo>
                <a:cubicBezTo>
                  <a:pt x="98578" y="142197"/>
                  <a:pt x="102382" y="138394"/>
                  <a:pt x="102382" y="133666"/>
                </a:cubicBezTo>
                <a:cubicBezTo>
                  <a:pt x="102382" y="128937"/>
                  <a:pt x="98578" y="125134"/>
                  <a:pt x="93850" y="125134"/>
                </a:cubicBezTo>
                <a:lnTo>
                  <a:pt x="42659" y="125134"/>
                </a:ln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41" name="Text 39"/>
          <p:cNvSpPr/>
          <p:nvPr/>
        </p:nvSpPr>
        <p:spPr>
          <a:xfrm>
            <a:off x="6428505" y="4345551"/>
            <a:ext cx="1774623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1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组员3: 文档工程师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28505" y="4664073"/>
            <a:ext cx="1751871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需求分析与文档统筹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836964" y="5028098"/>
            <a:ext cx="4664073" cy="523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4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核心职责:</a:t>
            </a:r>
            <a:pPr>
              <a:lnSpc>
                <a:spcPct val="14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撰写报告背景意义、国内外现状及需求分析章节，负责数据库设计说明书整体整合与精细排版。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836964" y="5636703"/>
            <a:ext cx="728050" cy="273019"/>
          </a:xfrm>
          <a:custGeom>
            <a:avLst/>
            <a:gdLst/>
            <a:ahLst/>
            <a:cxnLst/>
            <a:rect l="l" t="t" r="r" b="b"/>
            <a:pathLst>
              <a:path w="728050" h="273019">
                <a:moveTo>
                  <a:pt x="136509" y="0"/>
                </a:moveTo>
                <a:lnTo>
                  <a:pt x="591541" y="0"/>
                </a:lnTo>
                <a:cubicBezTo>
                  <a:pt x="666933" y="0"/>
                  <a:pt x="728050" y="61117"/>
                  <a:pt x="728050" y="136509"/>
                </a:cubicBezTo>
                <a:lnTo>
                  <a:pt x="728050" y="136509"/>
                </a:lnTo>
                <a:cubicBezTo>
                  <a:pt x="728050" y="211902"/>
                  <a:pt x="666933" y="273019"/>
                  <a:pt x="591541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836964" y="5636703"/>
            <a:ext cx="796305" cy="273019"/>
          </a:xfrm>
          <a:prstGeom prst="rect">
            <a:avLst/>
          </a:prstGeom>
          <a:noFill/>
          <a:ln/>
        </p:spPr>
        <p:txBody>
          <a:bodyPr wrap="square" lIns="91006" tIns="45503" rIns="91006" bIns="45503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文档排版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610518" y="5636703"/>
            <a:ext cx="728050" cy="273019"/>
          </a:xfrm>
          <a:custGeom>
            <a:avLst/>
            <a:gdLst/>
            <a:ahLst/>
            <a:cxnLst/>
            <a:rect l="l" t="t" r="r" b="b"/>
            <a:pathLst>
              <a:path w="728050" h="273019">
                <a:moveTo>
                  <a:pt x="136509" y="0"/>
                </a:moveTo>
                <a:lnTo>
                  <a:pt x="591541" y="0"/>
                </a:lnTo>
                <a:cubicBezTo>
                  <a:pt x="666933" y="0"/>
                  <a:pt x="728050" y="61117"/>
                  <a:pt x="728050" y="136509"/>
                </a:cubicBezTo>
                <a:lnTo>
                  <a:pt x="728050" y="136509"/>
                </a:lnTo>
                <a:cubicBezTo>
                  <a:pt x="728050" y="211902"/>
                  <a:pt x="666933" y="273019"/>
                  <a:pt x="591541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610518" y="5636703"/>
            <a:ext cx="796305" cy="273019"/>
          </a:xfrm>
          <a:prstGeom prst="rect">
            <a:avLst/>
          </a:prstGeom>
          <a:noFill/>
          <a:ln/>
        </p:spPr>
        <p:txBody>
          <a:bodyPr wrap="square" lIns="91006" tIns="45503" rIns="91006" bIns="45503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843614" y="4159754"/>
            <a:ext cx="4956051" cy="1941468"/>
          </a:xfrm>
          <a:custGeom>
            <a:avLst/>
            <a:gdLst/>
            <a:ahLst/>
            <a:cxnLst/>
            <a:rect l="l" t="t" r="r" b="b"/>
            <a:pathLst>
              <a:path w="4956051" h="1941468">
                <a:moveTo>
                  <a:pt x="136505" y="0"/>
                </a:moveTo>
                <a:lnTo>
                  <a:pt x="4819547" y="0"/>
                </a:lnTo>
                <a:cubicBezTo>
                  <a:pt x="4894936" y="0"/>
                  <a:pt x="4956051" y="61115"/>
                  <a:pt x="4956051" y="136505"/>
                </a:cubicBezTo>
                <a:lnTo>
                  <a:pt x="4956051" y="1804963"/>
                </a:lnTo>
                <a:cubicBezTo>
                  <a:pt x="4956051" y="1880353"/>
                  <a:pt x="4894936" y="1941468"/>
                  <a:pt x="4819547" y="1941468"/>
                </a:cubicBezTo>
                <a:lnTo>
                  <a:pt x="136505" y="1941468"/>
                </a:lnTo>
                <a:cubicBezTo>
                  <a:pt x="61115" y="1941468"/>
                  <a:pt x="0" y="1880353"/>
                  <a:pt x="0" y="1804963"/>
                </a:cubicBezTo>
                <a:lnTo>
                  <a:pt x="0" y="136505"/>
                </a:lnTo>
                <a:cubicBezTo>
                  <a:pt x="0" y="61115"/>
                  <a:pt x="61115" y="0"/>
                  <a:pt x="1365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11029419" y="4391054"/>
            <a:ext cx="455031" cy="455031"/>
          </a:xfrm>
          <a:custGeom>
            <a:avLst/>
            <a:gdLst/>
            <a:ahLst/>
            <a:cxnLst/>
            <a:rect l="l" t="t" r="r" b="b"/>
            <a:pathLst>
              <a:path w="455031" h="455031">
                <a:moveTo>
                  <a:pt x="91006" y="0"/>
                </a:moveTo>
                <a:lnTo>
                  <a:pt x="364025" y="0"/>
                </a:lnTo>
                <a:cubicBezTo>
                  <a:pt x="414253" y="0"/>
                  <a:pt x="455031" y="40779"/>
                  <a:pt x="455031" y="91006"/>
                </a:cubicBezTo>
                <a:lnTo>
                  <a:pt x="455031" y="364025"/>
                </a:lnTo>
                <a:cubicBezTo>
                  <a:pt x="455031" y="414287"/>
                  <a:pt x="414287" y="455031"/>
                  <a:pt x="364025" y="455031"/>
                </a:cubicBezTo>
                <a:lnTo>
                  <a:pt x="91006" y="455031"/>
                </a:lnTo>
                <a:cubicBezTo>
                  <a:pt x="40745" y="455031"/>
                  <a:pt x="0" y="414287"/>
                  <a:pt x="0" y="364025"/>
                </a:cubicBezTo>
                <a:lnTo>
                  <a:pt x="0" y="91006"/>
                </a:lnTo>
                <a:cubicBezTo>
                  <a:pt x="0" y="40745"/>
                  <a:pt x="40745" y="0"/>
                  <a:pt x="91006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11165928" y="4527563"/>
            <a:ext cx="182013" cy="182013"/>
          </a:xfrm>
          <a:custGeom>
            <a:avLst/>
            <a:gdLst/>
            <a:ahLst/>
            <a:cxnLst/>
            <a:rect l="l" t="t" r="r" b="b"/>
            <a:pathLst>
              <a:path w="182013" h="182013">
                <a:moveTo>
                  <a:pt x="23427" y="81230"/>
                </a:moveTo>
                <a:cubicBezTo>
                  <a:pt x="28155" y="48169"/>
                  <a:pt x="56630" y="22752"/>
                  <a:pt x="91006" y="22752"/>
                </a:cubicBezTo>
                <a:cubicBezTo>
                  <a:pt x="109847" y="22752"/>
                  <a:pt x="126911" y="30395"/>
                  <a:pt x="139282" y="42730"/>
                </a:cubicBezTo>
                <a:cubicBezTo>
                  <a:pt x="139353" y="42801"/>
                  <a:pt x="139424" y="42872"/>
                  <a:pt x="139496" y="42944"/>
                </a:cubicBezTo>
                <a:lnTo>
                  <a:pt x="142197" y="45503"/>
                </a:lnTo>
                <a:lnTo>
                  <a:pt x="125169" y="45503"/>
                </a:lnTo>
                <a:cubicBezTo>
                  <a:pt x="118877" y="45503"/>
                  <a:pt x="113793" y="50587"/>
                  <a:pt x="113793" y="56879"/>
                </a:cubicBezTo>
                <a:cubicBezTo>
                  <a:pt x="113793" y="63171"/>
                  <a:pt x="118877" y="68255"/>
                  <a:pt x="125169" y="68255"/>
                </a:cubicBezTo>
                <a:lnTo>
                  <a:pt x="170672" y="68255"/>
                </a:lnTo>
                <a:cubicBezTo>
                  <a:pt x="176965" y="68255"/>
                  <a:pt x="182048" y="63171"/>
                  <a:pt x="182048" y="56879"/>
                </a:cubicBezTo>
                <a:lnTo>
                  <a:pt x="182048" y="11376"/>
                </a:lnTo>
                <a:cubicBezTo>
                  <a:pt x="182048" y="5084"/>
                  <a:pt x="176965" y="0"/>
                  <a:pt x="170672" y="0"/>
                </a:cubicBezTo>
                <a:cubicBezTo>
                  <a:pt x="164380" y="0"/>
                  <a:pt x="159297" y="5084"/>
                  <a:pt x="159297" y="11376"/>
                </a:cubicBezTo>
                <a:lnTo>
                  <a:pt x="159297" y="30359"/>
                </a:lnTo>
                <a:lnTo>
                  <a:pt x="155279" y="26555"/>
                </a:lnTo>
                <a:cubicBezTo>
                  <a:pt x="138820" y="10167"/>
                  <a:pt x="116069" y="0"/>
                  <a:pt x="91006" y="0"/>
                </a:cubicBezTo>
                <a:cubicBezTo>
                  <a:pt x="45148" y="0"/>
                  <a:pt x="7217" y="33914"/>
                  <a:pt x="924" y="78031"/>
                </a:cubicBezTo>
                <a:cubicBezTo>
                  <a:pt x="36" y="84252"/>
                  <a:pt x="4337" y="90011"/>
                  <a:pt x="10558" y="90900"/>
                </a:cubicBezTo>
                <a:cubicBezTo>
                  <a:pt x="16779" y="91788"/>
                  <a:pt x="22538" y="87451"/>
                  <a:pt x="23427" y="81266"/>
                </a:cubicBezTo>
                <a:close/>
                <a:moveTo>
                  <a:pt x="181088" y="103982"/>
                </a:moveTo>
                <a:cubicBezTo>
                  <a:pt x="181977" y="97761"/>
                  <a:pt x="177640" y="92002"/>
                  <a:pt x="171454" y="91113"/>
                </a:cubicBezTo>
                <a:cubicBezTo>
                  <a:pt x="165269" y="90224"/>
                  <a:pt x="159474" y="94561"/>
                  <a:pt x="158586" y="100747"/>
                </a:cubicBezTo>
                <a:cubicBezTo>
                  <a:pt x="153858" y="133808"/>
                  <a:pt x="125383" y="159225"/>
                  <a:pt x="91006" y="159225"/>
                </a:cubicBezTo>
                <a:cubicBezTo>
                  <a:pt x="72165" y="159225"/>
                  <a:pt x="55101" y="151582"/>
                  <a:pt x="42730" y="139247"/>
                </a:cubicBezTo>
                <a:cubicBezTo>
                  <a:pt x="42659" y="139176"/>
                  <a:pt x="42588" y="139105"/>
                  <a:pt x="42517" y="139033"/>
                </a:cubicBezTo>
                <a:lnTo>
                  <a:pt x="39815" y="136474"/>
                </a:lnTo>
                <a:lnTo>
                  <a:pt x="56843" y="136474"/>
                </a:lnTo>
                <a:cubicBezTo>
                  <a:pt x="63136" y="136474"/>
                  <a:pt x="68219" y="131390"/>
                  <a:pt x="68219" y="125098"/>
                </a:cubicBezTo>
                <a:cubicBezTo>
                  <a:pt x="68219" y="118806"/>
                  <a:pt x="63136" y="113722"/>
                  <a:pt x="56843" y="113722"/>
                </a:cubicBezTo>
                <a:lnTo>
                  <a:pt x="11376" y="113758"/>
                </a:lnTo>
                <a:cubicBezTo>
                  <a:pt x="8354" y="113758"/>
                  <a:pt x="5439" y="114967"/>
                  <a:pt x="3306" y="117135"/>
                </a:cubicBezTo>
                <a:cubicBezTo>
                  <a:pt x="1173" y="119304"/>
                  <a:pt x="-36" y="122183"/>
                  <a:pt x="0" y="125240"/>
                </a:cubicBezTo>
                <a:lnTo>
                  <a:pt x="355" y="170388"/>
                </a:lnTo>
                <a:cubicBezTo>
                  <a:pt x="391" y="176680"/>
                  <a:pt x="5546" y="181728"/>
                  <a:pt x="11838" y="181657"/>
                </a:cubicBezTo>
                <a:cubicBezTo>
                  <a:pt x="18130" y="181586"/>
                  <a:pt x="23178" y="176467"/>
                  <a:pt x="23107" y="170175"/>
                </a:cubicBezTo>
                <a:lnTo>
                  <a:pt x="22965" y="151867"/>
                </a:lnTo>
                <a:lnTo>
                  <a:pt x="26769" y="155457"/>
                </a:lnTo>
                <a:cubicBezTo>
                  <a:pt x="43228" y="171845"/>
                  <a:pt x="65944" y="182013"/>
                  <a:pt x="91006" y="182013"/>
                </a:cubicBezTo>
                <a:cubicBezTo>
                  <a:pt x="136865" y="182013"/>
                  <a:pt x="174796" y="148099"/>
                  <a:pt x="181088" y="103982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51" name="Text 49"/>
          <p:cNvSpPr/>
          <p:nvPr/>
        </p:nvSpPr>
        <p:spPr>
          <a:xfrm>
            <a:off x="11620960" y="4345551"/>
            <a:ext cx="1569859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1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组员4: 汇报专员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620960" y="4664073"/>
            <a:ext cx="1547107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演示汇报与用户手册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29419" y="5028098"/>
            <a:ext cx="4664073" cy="523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4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核心职责:</a:t>
            </a:r>
            <a:pPr>
              <a:lnSpc>
                <a:spcPct val="140000"/>
              </a:lnSpc>
            </a:pPr>
            <a:r>
              <a:rPr lang="en-US" sz="1254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制作答辩PPT，提炼技术亮点，编写用户操作手册，协助组长进行答辩演练，负责现场演示辅助操作。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029419" y="5636703"/>
            <a:ext cx="705299" cy="273019"/>
          </a:xfrm>
          <a:custGeom>
            <a:avLst/>
            <a:gdLst/>
            <a:ahLst/>
            <a:cxnLst/>
            <a:rect l="l" t="t" r="r" b="b"/>
            <a:pathLst>
              <a:path w="705299" h="273019">
                <a:moveTo>
                  <a:pt x="136509" y="0"/>
                </a:moveTo>
                <a:lnTo>
                  <a:pt x="568789" y="0"/>
                </a:lnTo>
                <a:cubicBezTo>
                  <a:pt x="644181" y="0"/>
                  <a:pt x="705299" y="61117"/>
                  <a:pt x="705299" y="136509"/>
                </a:cubicBezTo>
                <a:lnTo>
                  <a:pt x="705299" y="136509"/>
                </a:lnTo>
                <a:cubicBezTo>
                  <a:pt x="705299" y="211902"/>
                  <a:pt x="644181" y="273019"/>
                  <a:pt x="568789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11029419" y="5636703"/>
            <a:ext cx="773554" cy="273019"/>
          </a:xfrm>
          <a:prstGeom prst="rect">
            <a:avLst/>
          </a:prstGeom>
          <a:noFill/>
          <a:ln/>
        </p:spPr>
        <p:txBody>
          <a:bodyPr wrap="square" lIns="91006" tIns="45503" rIns="91006" bIns="45503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PPT制作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1780221" y="5636703"/>
            <a:ext cx="728050" cy="273019"/>
          </a:xfrm>
          <a:custGeom>
            <a:avLst/>
            <a:gdLst/>
            <a:ahLst/>
            <a:cxnLst/>
            <a:rect l="l" t="t" r="r" b="b"/>
            <a:pathLst>
              <a:path w="728050" h="273019">
                <a:moveTo>
                  <a:pt x="136509" y="0"/>
                </a:moveTo>
                <a:lnTo>
                  <a:pt x="591541" y="0"/>
                </a:lnTo>
                <a:cubicBezTo>
                  <a:pt x="666933" y="0"/>
                  <a:pt x="728050" y="61117"/>
                  <a:pt x="728050" y="136509"/>
                </a:cubicBezTo>
                <a:lnTo>
                  <a:pt x="728050" y="136509"/>
                </a:lnTo>
                <a:cubicBezTo>
                  <a:pt x="728050" y="211902"/>
                  <a:pt x="666933" y="273019"/>
                  <a:pt x="591541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11780221" y="5636703"/>
            <a:ext cx="796305" cy="273019"/>
          </a:xfrm>
          <a:prstGeom prst="rect">
            <a:avLst/>
          </a:prstGeom>
          <a:noFill/>
          <a:ln/>
        </p:spPr>
        <p:txBody>
          <a:bodyPr wrap="square" lIns="91006" tIns="45503" rIns="91006" bIns="45503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用户手册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58823" y="6330618"/>
            <a:ext cx="15342145" cy="2100729"/>
          </a:xfrm>
          <a:custGeom>
            <a:avLst/>
            <a:gdLst/>
            <a:ahLst/>
            <a:cxnLst/>
            <a:rect l="l" t="t" r="r" b="b"/>
            <a:pathLst>
              <a:path w="15342145" h="2100729">
                <a:moveTo>
                  <a:pt x="136505" y="0"/>
                </a:moveTo>
                <a:lnTo>
                  <a:pt x="15205640" y="0"/>
                </a:lnTo>
                <a:cubicBezTo>
                  <a:pt x="15281030" y="0"/>
                  <a:pt x="15342145" y="61116"/>
                  <a:pt x="15342145" y="136505"/>
                </a:cubicBezTo>
                <a:lnTo>
                  <a:pt x="15342145" y="1964223"/>
                </a:lnTo>
                <a:cubicBezTo>
                  <a:pt x="15342145" y="2039613"/>
                  <a:pt x="15281030" y="2100729"/>
                  <a:pt x="15205640" y="2100729"/>
                </a:cubicBezTo>
                <a:lnTo>
                  <a:pt x="136505" y="2100729"/>
                </a:lnTo>
                <a:cubicBezTo>
                  <a:pt x="61116" y="2100729"/>
                  <a:pt x="0" y="2039613"/>
                  <a:pt x="0" y="1964223"/>
                </a:cubicBezTo>
                <a:lnTo>
                  <a:pt x="0" y="136505"/>
                </a:lnTo>
                <a:cubicBezTo>
                  <a:pt x="0" y="61166"/>
                  <a:pt x="61166" y="0"/>
                  <a:pt x="1365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690131" y="6561941"/>
            <a:ext cx="546038" cy="546038"/>
          </a:xfrm>
          <a:custGeom>
            <a:avLst/>
            <a:gdLst/>
            <a:ahLst/>
            <a:cxnLst/>
            <a:rect l="l" t="t" r="r" b="b"/>
            <a:pathLst>
              <a:path w="546038" h="546038">
                <a:moveTo>
                  <a:pt x="91008" y="0"/>
                </a:moveTo>
                <a:lnTo>
                  <a:pt x="455030" y="0"/>
                </a:lnTo>
                <a:cubicBezTo>
                  <a:pt x="505292" y="0"/>
                  <a:pt x="546038" y="40746"/>
                  <a:pt x="546038" y="91008"/>
                </a:cubicBezTo>
                <a:lnTo>
                  <a:pt x="546038" y="455030"/>
                </a:lnTo>
                <a:cubicBezTo>
                  <a:pt x="546038" y="505292"/>
                  <a:pt x="505292" y="546038"/>
                  <a:pt x="455030" y="546038"/>
                </a:cubicBezTo>
                <a:lnTo>
                  <a:pt x="91008" y="546038"/>
                </a:lnTo>
                <a:cubicBezTo>
                  <a:pt x="40746" y="546038"/>
                  <a:pt x="0" y="505292"/>
                  <a:pt x="0" y="455030"/>
                </a:cubicBezTo>
                <a:lnTo>
                  <a:pt x="0" y="91008"/>
                </a:lnTo>
                <a:cubicBezTo>
                  <a:pt x="0" y="40779"/>
                  <a:pt x="40779" y="0"/>
                  <a:pt x="91008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835172" y="6721202"/>
            <a:ext cx="255955" cy="227516"/>
          </a:xfrm>
          <a:custGeom>
            <a:avLst/>
            <a:gdLst/>
            <a:ahLst/>
            <a:cxnLst/>
            <a:rect l="l" t="t" r="r" b="b"/>
            <a:pathLst>
              <a:path w="255955" h="227516">
                <a:moveTo>
                  <a:pt x="119490" y="37860"/>
                </a:moveTo>
                <a:lnTo>
                  <a:pt x="67677" y="95450"/>
                </a:lnTo>
                <a:cubicBezTo>
                  <a:pt x="65633" y="97716"/>
                  <a:pt x="65722" y="101227"/>
                  <a:pt x="67899" y="103404"/>
                </a:cubicBezTo>
                <a:cubicBezTo>
                  <a:pt x="81452" y="116957"/>
                  <a:pt x="103449" y="116957"/>
                  <a:pt x="117002" y="103404"/>
                </a:cubicBezTo>
                <a:lnTo>
                  <a:pt x="131133" y="89273"/>
                </a:lnTo>
                <a:cubicBezTo>
                  <a:pt x="132999" y="87407"/>
                  <a:pt x="135354" y="86385"/>
                  <a:pt x="137754" y="86207"/>
                </a:cubicBezTo>
                <a:cubicBezTo>
                  <a:pt x="140775" y="85941"/>
                  <a:pt x="143886" y="86963"/>
                  <a:pt x="146197" y="89273"/>
                </a:cubicBezTo>
                <a:lnTo>
                  <a:pt x="224672" y="167082"/>
                </a:lnTo>
                <a:lnTo>
                  <a:pt x="255955" y="142197"/>
                </a:lnTo>
                <a:lnTo>
                  <a:pt x="255955" y="14220"/>
                </a:lnTo>
                <a:lnTo>
                  <a:pt x="206186" y="42659"/>
                </a:lnTo>
                <a:lnTo>
                  <a:pt x="195610" y="35594"/>
                </a:lnTo>
                <a:cubicBezTo>
                  <a:pt x="188589" y="30928"/>
                  <a:pt x="180368" y="28439"/>
                  <a:pt x="171925" y="28439"/>
                </a:cubicBezTo>
                <a:lnTo>
                  <a:pt x="140642" y="28439"/>
                </a:lnTo>
                <a:cubicBezTo>
                  <a:pt x="140153" y="28439"/>
                  <a:pt x="139620" y="28439"/>
                  <a:pt x="139131" y="28484"/>
                </a:cubicBezTo>
                <a:cubicBezTo>
                  <a:pt x="131621" y="28884"/>
                  <a:pt x="124556" y="32261"/>
                  <a:pt x="119490" y="37860"/>
                </a:cubicBezTo>
                <a:close/>
                <a:moveTo>
                  <a:pt x="51813" y="81186"/>
                </a:moveTo>
                <a:lnTo>
                  <a:pt x="99272" y="28439"/>
                </a:lnTo>
                <a:lnTo>
                  <a:pt x="81675" y="28439"/>
                </a:lnTo>
                <a:cubicBezTo>
                  <a:pt x="70343" y="28439"/>
                  <a:pt x="59501" y="32928"/>
                  <a:pt x="51502" y="40926"/>
                </a:cubicBezTo>
                <a:lnTo>
                  <a:pt x="49769" y="42659"/>
                </a:lnTo>
                <a:lnTo>
                  <a:pt x="0" y="14220"/>
                </a:lnTo>
                <a:lnTo>
                  <a:pt x="0" y="142197"/>
                </a:lnTo>
                <a:lnTo>
                  <a:pt x="69499" y="200098"/>
                </a:lnTo>
                <a:cubicBezTo>
                  <a:pt x="79719" y="208630"/>
                  <a:pt x="92606" y="213296"/>
                  <a:pt x="105893" y="213296"/>
                </a:cubicBezTo>
                <a:lnTo>
                  <a:pt x="112869" y="213296"/>
                </a:lnTo>
                <a:lnTo>
                  <a:pt x="109759" y="210185"/>
                </a:lnTo>
                <a:cubicBezTo>
                  <a:pt x="105582" y="206008"/>
                  <a:pt x="105582" y="199254"/>
                  <a:pt x="109759" y="195121"/>
                </a:cubicBezTo>
                <a:cubicBezTo>
                  <a:pt x="113936" y="190989"/>
                  <a:pt x="120690" y="190944"/>
                  <a:pt x="124823" y="195121"/>
                </a:cubicBezTo>
                <a:lnTo>
                  <a:pt x="143042" y="213340"/>
                </a:lnTo>
                <a:lnTo>
                  <a:pt x="147041" y="213340"/>
                </a:lnTo>
                <a:cubicBezTo>
                  <a:pt x="155528" y="213340"/>
                  <a:pt x="163838" y="211430"/>
                  <a:pt x="171392" y="207875"/>
                </a:cubicBezTo>
                <a:lnTo>
                  <a:pt x="159528" y="195966"/>
                </a:lnTo>
                <a:cubicBezTo>
                  <a:pt x="155351" y="191789"/>
                  <a:pt x="155351" y="185034"/>
                  <a:pt x="159528" y="180902"/>
                </a:cubicBezTo>
                <a:cubicBezTo>
                  <a:pt x="163705" y="176769"/>
                  <a:pt x="170459" y="176725"/>
                  <a:pt x="174592" y="180902"/>
                </a:cubicBezTo>
                <a:lnTo>
                  <a:pt x="188811" y="195121"/>
                </a:lnTo>
                <a:lnTo>
                  <a:pt x="196588" y="187345"/>
                </a:lnTo>
                <a:cubicBezTo>
                  <a:pt x="200543" y="183390"/>
                  <a:pt x="201698" y="177658"/>
                  <a:pt x="199965" y="172636"/>
                </a:cubicBezTo>
                <a:lnTo>
                  <a:pt x="138687" y="111847"/>
                </a:lnTo>
                <a:lnTo>
                  <a:pt x="132066" y="118468"/>
                </a:lnTo>
                <a:cubicBezTo>
                  <a:pt x="110159" y="140375"/>
                  <a:pt x="74698" y="140375"/>
                  <a:pt x="52791" y="118468"/>
                </a:cubicBezTo>
                <a:cubicBezTo>
                  <a:pt x="42570" y="108248"/>
                  <a:pt x="42170" y="91851"/>
                  <a:pt x="51813" y="8114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1" name="Text 59"/>
          <p:cNvSpPr/>
          <p:nvPr/>
        </p:nvSpPr>
        <p:spPr>
          <a:xfrm>
            <a:off x="1418182" y="6561941"/>
            <a:ext cx="14265237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91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团队协作规范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418182" y="7016972"/>
            <a:ext cx="3435488" cy="1183082"/>
          </a:xfrm>
          <a:custGeom>
            <a:avLst/>
            <a:gdLst/>
            <a:ahLst/>
            <a:cxnLst/>
            <a:rect l="l" t="t" r="r" b="b"/>
            <a:pathLst>
              <a:path w="3435488" h="1183082">
                <a:moveTo>
                  <a:pt x="91003" y="0"/>
                </a:moveTo>
                <a:lnTo>
                  <a:pt x="3344485" y="0"/>
                </a:lnTo>
                <a:cubicBezTo>
                  <a:pt x="3394744" y="0"/>
                  <a:pt x="3435488" y="40743"/>
                  <a:pt x="3435488" y="91003"/>
                </a:cubicBezTo>
                <a:lnTo>
                  <a:pt x="3435488" y="1092079"/>
                </a:lnTo>
                <a:cubicBezTo>
                  <a:pt x="3435488" y="1142339"/>
                  <a:pt x="3394744" y="1183082"/>
                  <a:pt x="3344485" y="1183082"/>
                </a:cubicBezTo>
                <a:lnTo>
                  <a:pt x="91003" y="1183082"/>
                </a:lnTo>
                <a:cubicBezTo>
                  <a:pt x="40743" y="1183082"/>
                  <a:pt x="0" y="1142339"/>
                  <a:pt x="0" y="1092079"/>
                </a:cubicBezTo>
                <a:lnTo>
                  <a:pt x="0" y="91003"/>
                </a:lnTo>
                <a:cubicBezTo>
                  <a:pt x="0" y="40777"/>
                  <a:pt x="40777" y="0"/>
                  <a:pt x="9100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3016480" y="7183810"/>
            <a:ext cx="238892" cy="273019"/>
          </a:xfrm>
          <a:custGeom>
            <a:avLst/>
            <a:gdLst/>
            <a:ahLst/>
            <a:cxnLst/>
            <a:rect l="l" t="t" r="r" b="b"/>
            <a:pathLst>
              <a:path w="238892" h="273019">
                <a:moveTo>
                  <a:pt x="42659" y="55457"/>
                </a:moveTo>
                <a:cubicBezTo>
                  <a:pt x="49722" y="55457"/>
                  <a:pt x="55457" y="49722"/>
                  <a:pt x="55457" y="42659"/>
                </a:cubicBezTo>
                <a:cubicBezTo>
                  <a:pt x="55457" y="35596"/>
                  <a:pt x="49722" y="29861"/>
                  <a:pt x="42659" y="29861"/>
                </a:cubicBezTo>
                <a:cubicBezTo>
                  <a:pt x="35596" y="29861"/>
                  <a:pt x="29861" y="35596"/>
                  <a:pt x="29861" y="42659"/>
                </a:cubicBezTo>
                <a:cubicBezTo>
                  <a:pt x="29861" y="49722"/>
                  <a:pt x="35596" y="55457"/>
                  <a:pt x="42659" y="55457"/>
                </a:cubicBezTo>
                <a:close/>
                <a:moveTo>
                  <a:pt x="85318" y="42659"/>
                </a:moveTo>
                <a:cubicBezTo>
                  <a:pt x="85318" y="60149"/>
                  <a:pt x="74814" y="75187"/>
                  <a:pt x="59723" y="81746"/>
                </a:cubicBezTo>
                <a:lnTo>
                  <a:pt x="59723" y="119446"/>
                </a:lnTo>
                <a:lnTo>
                  <a:pt x="153573" y="119446"/>
                </a:lnTo>
                <a:cubicBezTo>
                  <a:pt x="167704" y="119446"/>
                  <a:pt x="179169" y="107981"/>
                  <a:pt x="179169" y="93850"/>
                </a:cubicBezTo>
                <a:lnTo>
                  <a:pt x="179169" y="81746"/>
                </a:lnTo>
                <a:cubicBezTo>
                  <a:pt x="164078" y="75187"/>
                  <a:pt x="153573" y="60149"/>
                  <a:pt x="153573" y="42659"/>
                </a:cubicBezTo>
                <a:cubicBezTo>
                  <a:pt x="153573" y="19090"/>
                  <a:pt x="172663" y="0"/>
                  <a:pt x="196232" y="0"/>
                </a:cubicBezTo>
                <a:cubicBezTo>
                  <a:pt x="219802" y="0"/>
                  <a:pt x="238892" y="19090"/>
                  <a:pt x="238892" y="42659"/>
                </a:cubicBezTo>
                <a:cubicBezTo>
                  <a:pt x="238892" y="60149"/>
                  <a:pt x="228387" y="75187"/>
                  <a:pt x="213296" y="81746"/>
                </a:cubicBezTo>
                <a:lnTo>
                  <a:pt x="213296" y="93850"/>
                </a:lnTo>
                <a:cubicBezTo>
                  <a:pt x="213296" y="126858"/>
                  <a:pt x="186581" y="153573"/>
                  <a:pt x="153573" y="153573"/>
                </a:cubicBezTo>
                <a:lnTo>
                  <a:pt x="59723" y="153573"/>
                </a:lnTo>
                <a:lnTo>
                  <a:pt x="59723" y="191273"/>
                </a:lnTo>
                <a:cubicBezTo>
                  <a:pt x="74814" y="197832"/>
                  <a:pt x="85318" y="212869"/>
                  <a:pt x="85318" y="230360"/>
                </a:cubicBezTo>
                <a:cubicBezTo>
                  <a:pt x="85318" y="253929"/>
                  <a:pt x="66228" y="273019"/>
                  <a:pt x="42659" y="273019"/>
                </a:cubicBezTo>
                <a:cubicBezTo>
                  <a:pt x="19090" y="273019"/>
                  <a:pt x="0" y="253929"/>
                  <a:pt x="0" y="230360"/>
                </a:cubicBezTo>
                <a:cubicBezTo>
                  <a:pt x="0" y="212869"/>
                  <a:pt x="10505" y="197832"/>
                  <a:pt x="25596" y="191273"/>
                </a:cubicBezTo>
                <a:lnTo>
                  <a:pt x="25596" y="81799"/>
                </a:lnTo>
                <a:cubicBezTo>
                  <a:pt x="10505" y="75187"/>
                  <a:pt x="0" y="60149"/>
                  <a:pt x="0" y="42659"/>
                </a:cubicBezTo>
                <a:cubicBezTo>
                  <a:pt x="0" y="19090"/>
                  <a:pt x="19090" y="0"/>
                  <a:pt x="42659" y="0"/>
                </a:cubicBezTo>
                <a:cubicBezTo>
                  <a:pt x="66228" y="0"/>
                  <a:pt x="85318" y="19090"/>
                  <a:pt x="85318" y="42659"/>
                </a:cubicBezTo>
                <a:close/>
                <a:moveTo>
                  <a:pt x="209030" y="42659"/>
                </a:moveTo>
                <a:cubicBezTo>
                  <a:pt x="209030" y="35596"/>
                  <a:pt x="203296" y="29861"/>
                  <a:pt x="196232" y="29861"/>
                </a:cubicBezTo>
                <a:cubicBezTo>
                  <a:pt x="189169" y="29861"/>
                  <a:pt x="183435" y="35596"/>
                  <a:pt x="183435" y="42659"/>
                </a:cubicBezTo>
                <a:cubicBezTo>
                  <a:pt x="183435" y="49722"/>
                  <a:pt x="189169" y="55457"/>
                  <a:pt x="196232" y="55457"/>
                </a:cubicBezTo>
                <a:cubicBezTo>
                  <a:pt x="203296" y="55457"/>
                  <a:pt x="209030" y="49722"/>
                  <a:pt x="209030" y="42659"/>
                </a:cubicBezTo>
                <a:close/>
                <a:moveTo>
                  <a:pt x="42659" y="243157"/>
                </a:moveTo>
                <a:cubicBezTo>
                  <a:pt x="49722" y="243157"/>
                  <a:pt x="55457" y="237423"/>
                  <a:pt x="55457" y="230360"/>
                </a:cubicBezTo>
                <a:cubicBezTo>
                  <a:pt x="55457" y="223296"/>
                  <a:pt x="49722" y="217562"/>
                  <a:pt x="42659" y="217562"/>
                </a:cubicBezTo>
                <a:cubicBezTo>
                  <a:pt x="35596" y="217562"/>
                  <a:pt x="29861" y="223296"/>
                  <a:pt x="29861" y="230360"/>
                </a:cubicBezTo>
                <a:cubicBezTo>
                  <a:pt x="29861" y="237423"/>
                  <a:pt x="35596" y="243157"/>
                  <a:pt x="42659" y="243157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4" name="Text 62"/>
          <p:cNvSpPr/>
          <p:nvPr/>
        </p:nvSpPr>
        <p:spPr>
          <a:xfrm>
            <a:off x="1514876" y="7608513"/>
            <a:ext cx="3242099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4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代码规范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520564" y="7881532"/>
            <a:ext cx="3230724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统一命名规范和接口规范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4990179" y="7016972"/>
            <a:ext cx="3435488" cy="1183082"/>
          </a:xfrm>
          <a:custGeom>
            <a:avLst/>
            <a:gdLst/>
            <a:ahLst/>
            <a:cxnLst/>
            <a:rect l="l" t="t" r="r" b="b"/>
            <a:pathLst>
              <a:path w="3435488" h="1183082">
                <a:moveTo>
                  <a:pt x="91003" y="0"/>
                </a:moveTo>
                <a:lnTo>
                  <a:pt x="3344485" y="0"/>
                </a:lnTo>
                <a:cubicBezTo>
                  <a:pt x="3394744" y="0"/>
                  <a:pt x="3435488" y="40743"/>
                  <a:pt x="3435488" y="91003"/>
                </a:cubicBezTo>
                <a:lnTo>
                  <a:pt x="3435488" y="1092079"/>
                </a:lnTo>
                <a:cubicBezTo>
                  <a:pt x="3435488" y="1142339"/>
                  <a:pt x="3394744" y="1183082"/>
                  <a:pt x="3344485" y="1183082"/>
                </a:cubicBezTo>
                <a:lnTo>
                  <a:pt x="91003" y="1183082"/>
                </a:lnTo>
                <a:cubicBezTo>
                  <a:pt x="40743" y="1183082"/>
                  <a:pt x="0" y="1142339"/>
                  <a:pt x="0" y="1092079"/>
                </a:cubicBezTo>
                <a:lnTo>
                  <a:pt x="0" y="91003"/>
                </a:lnTo>
                <a:cubicBezTo>
                  <a:pt x="0" y="40777"/>
                  <a:pt x="40777" y="0"/>
                  <a:pt x="9100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6571413" y="7183810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256009" y="102382"/>
                </a:moveTo>
                <a:lnTo>
                  <a:pt x="260221" y="102382"/>
                </a:lnTo>
                <a:cubicBezTo>
                  <a:pt x="267313" y="102382"/>
                  <a:pt x="273019" y="96676"/>
                  <a:pt x="273019" y="89584"/>
                </a:cubicBezTo>
                <a:lnTo>
                  <a:pt x="273019" y="12798"/>
                </a:lnTo>
                <a:cubicBezTo>
                  <a:pt x="273019" y="7625"/>
                  <a:pt x="269926" y="2933"/>
                  <a:pt x="265127" y="960"/>
                </a:cubicBezTo>
                <a:cubicBezTo>
                  <a:pt x="260328" y="-1013"/>
                  <a:pt x="254835" y="107"/>
                  <a:pt x="251156" y="3733"/>
                </a:cubicBezTo>
                <a:lnTo>
                  <a:pt x="223588" y="31355"/>
                </a:lnTo>
                <a:cubicBezTo>
                  <a:pt x="199965" y="11785"/>
                  <a:pt x="169570" y="0"/>
                  <a:pt x="136509" y="0"/>
                </a:cubicBezTo>
                <a:cubicBezTo>
                  <a:pt x="67721" y="0"/>
                  <a:pt x="10825" y="50871"/>
                  <a:pt x="1386" y="117046"/>
                </a:cubicBezTo>
                <a:cubicBezTo>
                  <a:pt x="53" y="126378"/>
                  <a:pt x="6506" y="135016"/>
                  <a:pt x="15837" y="136349"/>
                </a:cubicBezTo>
                <a:cubicBezTo>
                  <a:pt x="25169" y="137683"/>
                  <a:pt x="33807" y="131177"/>
                  <a:pt x="35141" y="121899"/>
                </a:cubicBezTo>
                <a:cubicBezTo>
                  <a:pt x="42233" y="72254"/>
                  <a:pt x="84945" y="34127"/>
                  <a:pt x="136509" y="34127"/>
                </a:cubicBezTo>
                <a:cubicBezTo>
                  <a:pt x="160185" y="34127"/>
                  <a:pt x="181941" y="42126"/>
                  <a:pt x="199272" y="55617"/>
                </a:cubicBezTo>
                <a:lnTo>
                  <a:pt x="174369" y="80519"/>
                </a:lnTo>
                <a:cubicBezTo>
                  <a:pt x="170690" y="84199"/>
                  <a:pt x="169624" y="89691"/>
                  <a:pt x="171597" y="94490"/>
                </a:cubicBezTo>
                <a:cubicBezTo>
                  <a:pt x="173570" y="99289"/>
                  <a:pt x="178262" y="102382"/>
                  <a:pt x="183435" y="102382"/>
                </a:cubicBezTo>
                <a:lnTo>
                  <a:pt x="256009" y="102382"/>
                </a:lnTo>
                <a:close/>
                <a:moveTo>
                  <a:pt x="271686" y="155973"/>
                </a:moveTo>
                <a:cubicBezTo>
                  <a:pt x="273019" y="146641"/>
                  <a:pt x="266513" y="138003"/>
                  <a:pt x="257235" y="136669"/>
                </a:cubicBezTo>
                <a:cubicBezTo>
                  <a:pt x="247957" y="135336"/>
                  <a:pt x="239265" y="141842"/>
                  <a:pt x="237932" y="151120"/>
                </a:cubicBezTo>
                <a:cubicBezTo>
                  <a:pt x="230840" y="200712"/>
                  <a:pt x="188127" y="238838"/>
                  <a:pt x="136563" y="238838"/>
                </a:cubicBezTo>
                <a:cubicBezTo>
                  <a:pt x="112887" y="238838"/>
                  <a:pt x="91131" y="230840"/>
                  <a:pt x="73800" y="217349"/>
                </a:cubicBezTo>
                <a:lnTo>
                  <a:pt x="98649" y="192500"/>
                </a:lnTo>
                <a:cubicBezTo>
                  <a:pt x="102329" y="188820"/>
                  <a:pt x="103395" y="183328"/>
                  <a:pt x="101422" y="178529"/>
                </a:cubicBezTo>
                <a:cubicBezTo>
                  <a:pt x="99449" y="173730"/>
                  <a:pt x="94757" y="170637"/>
                  <a:pt x="89584" y="170637"/>
                </a:cubicBezTo>
                <a:lnTo>
                  <a:pt x="12798" y="170637"/>
                </a:lnTo>
                <a:cubicBezTo>
                  <a:pt x="5706" y="170637"/>
                  <a:pt x="0" y="176342"/>
                  <a:pt x="0" y="183435"/>
                </a:cubicBezTo>
                <a:lnTo>
                  <a:pt x="0" y="260221"/>
                </a:lnTo>
                <a:cubicBezTo>
                  <a:pt x="0" y="265394"/>
                  <a:pt x="3093" y="270086"/>
                  <a:pt x="7892" y="272059"/>
                </a:cubicBezTo>
                <a:cubicBezTo>
                  <a:pt x="12691" y="274032"/>
                  <a:pt x="18183" y="272912"/>
                  <a:pt x="21863" y="269286"/>
                </a:cubicBezTo>
                <a:lnTo>
                  <a:pt x="49485" y="241664"/>
                </a:lnTo>
                <a:cubicBezTo>
                  <a:pt x="73054" y="261234"/>
                  <a:pt x="103449" y="273019"/>
                  <a:pt x="136509" y="273019"/>
                </a:cubicBezTo>
                <a:cubicBezTo>
                  <a:pt x="205297" y="273019"/>
                  <a:pt x="262194" y="222148"/>
                  <a:pt x="271632" y="155973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8" name="Text 66"/>
          <p:cNvSpPr/>
          <p:nvPr/>
        </p:nvSpPr>
        <p:spPr>
          <a:xfrm>
            <a:off x="5086873" y="7608513"/>
            <a:ext cx="3242099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4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进度同步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5092561" y="7881532"/>
            <a:ext cx="3230724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通过协作工具实时同步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562176" y="7016972"/>
            <a:ext cx="3435488" cy="1183082"/>
          </a:xfrm>
          <a:custGeom>
            <a:avLst/>
            <a:gdLst/>
            <a:ahLst/>
            <a:cxnLst/>
            <a:rect l="l" t="t" r="r" b="b"/>
            <a:pathLst>
              <a:path w="3435488" h="1183082">
                <a:moveTo>
                  <a:pt x="91003" y="0"/>
                </a:moveTo>
                <a:lnTo>
                  <a:pt x="3344485" y="0"/>
                </a:lnTo>
                <a:cubicBezTo>
                  <a:pt x="3394744" y="0"/>
                  <a:pt x="3435488" y="40743"/>
                  <a:pt x="3435488" y="91003"/>
                </a:cubicBezTo>
                <a:lnTo>
                  <a:pt x="3435488" y="1092079"/>
                </a:lnTo>
                <a:cubicBezTo>
                  <a:pt x="3435488" y="1142339"/>
                  <a:pt x="3394744" y="1183082"/>
                  <a:pt x="3344485" y="1183082"/>
                </a:cubicBezTo>
                <a:lnTo>
                  <a:pt x="91003" y="1183082"/>
                </a:lnTo>
                <a:cubicBezTo>
                  <a:pt x="40743" y="1183082"/>
                  <a:pt x="0" y="1142339"/>
                  <a:pt x="0" y="1092079"/>
                </a:cubicBezTo>
                <a:lnTo>
                  <a:pt x="0" y="91003"/>
                </a:lnTo>
                <a:cubicBezTo>
                  <a:pt x="0" y="40777"/>
                  <a:pt x="40777" y="0"/>
                  <a:pt x="9100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71" name="Shape 69"/>
          <p:cNvSpPr/>
          <p:nvPr/>
        </p:nvSpPr>
        <p:spPr>
          <a:xfrm>
            <a:off x="10126347" y="7183810"/>
            <a:ext cx="307146" cy="273019"/>
          </a:xfrm>
          <a:custGeom>
            <a:avLst/>
            <a:gdLst/>
            <a:ahLst/>
            <a:cxnLst/>
            <a:rect l="l" t="t" r="r" b="b"/>
            <a:pathLst>
              <a:path w="307146" h="273019">
                <a:moveTo>
                  <a:pt x="204764" y="76787"/>
                </a:moveTo>
                <a:cubicBezTo>
                  <a:pt x="204764" y="128617"/>
                  <a:pt x="158906" y="170637"/>
                  <a:pt x="102382" y="170637"/>
                </a:cubicBezTo>
                <a:cubicBezTo>
                  <a:pt x="88145" y="170637"/>
                  <a:pt x="74600" y="167971"/>
                  <a:pt x="62282" y="163171"/>
                </a:cubicBezTo>
                <a:lnTo>
                  <a:pt x="18770" y="186207"/>
                </a:lnTo>
                <a:cubicBezTo>
                  <a:pt x="13811" y="188820"/>
                  <a:pt x="7732" y="187914"/>
                  <a:pt x="3733" y="183968"/>
                </a:cubicBezTo>
                <a:cubicBezTo>
                  <a:pt x="-267" y="180022"/>
                  <a:pt x="-1173" y="173890"/>
                  <a:pt x="1493" y="168930"/>
                </a:cubicBezTo>
                <a:lnTo>
                  <a:pt x="20476" y="133097"/>
                </a:lnTo>
                <a:cubicBezTo>
                  <a:pt x="7625" y="117419"/>
                  <a:pt x="0" y="97903"/>
                  <a:pt x="0" y="76787"/>
                </a:cubicBezTo>
                <a:cubicBezTo>
                  <a:pt x="0" y="24956"/>
                  <a:pt x="45859" y="-17064"/>
                  <a:pt x="102382" y="-17064"/>
                </a:cubicBezTo>
                <a:cubicBezTo>
                  <a:pt x="158906" y="-17064"/>
                  <a:pt x="204764" y="24956"/>
                  <a:pt x="204764" y="76787"/>
                </a:cubicBezTo>
                <a:close/>
                <a:moveTo>
                  <a:pt x="204764" y="273019"/>
                </a:moveTo>
                <a:cubicBezTo>
                  <a:pt x="154586" y="273019"/>
                  <a:pt x="112834" y="239905"/>
                  <a:pt x="104088" y="196232"/>
                </a:cubicBezTo>
                <a:cubicBezTo>
                  <a:pt x="168077" y="195432"/>
                  <a:pt x="223694" y="149894"/>
                  <a:pt x="229826" y="88145"/>
                </a:cubicBezTo>
                <a:cubicBezTo>
                  <a:pt x="274245" y="98383"/>
                  <a:pt x="307146" y="135230"/>
                  <a:pt x="307146" y="179169"/>
                </a:cubicBezTo>
                <a:cubicBezTo>
                  <a:pt x="307146" y="200285"/>
                  <a:pt x="299521" y="219802"/>
                  <a:pt x="286670" y="235479"/>
                </a:cubicBezTo>
                <a:lnTo>
                  <a:pt x="305653" y="271313"/>
                </a:lnTo>
                <a:cubicBezTo>
                  <a:pt x="308266" y="276272"/>
                  <a:pt x="307360" y="282351"/>
                  <a:pt x="303414" y="286350"/>
                </a:cubicBezTo>
                <a:cubicBezTo>
                  <a:pt x="299468" y="290349"/>
                  <a:pt x="293335" y="291256"/>
                  <a:pt x="288376" y="288590"/>
                </a:cubicBezTo>
                <a:lnTo>
                  <a:pt x="244864" y="265554"/>
                </a:lnTo>
                <a:cubicBezTo>
                  <a:pt x="232546" y="270353"/>
                  <a:pt x="219002" y="273019"/>
                  <a:pt x="204764" y="27301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72" name="Text 70"/>
          <p:cNvSpPr/>
          <p:nvPr/>
        </p:nvSpPr>
        <p:spPr>
          <a:xfrm>
            <a:off x="8658870" y="7608513"/>
            <a:ext cx="3242099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4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沟通机制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664558" y="7881532"/>
            <a:ext cx="3230724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定期会议和即时沟通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12134174" y="7016972"/>
            <a:ext cx="3435488" cy="1183082"/>
          </a:xfrm>
          <a:custGeom>
            <a:avLst/>
            <a:gdLst/>
            <a:ahLst/>
            <a:cxnLst/>
            <a:rect l="l" t="t" r="r" b="b"/>
            <a:pathLst>
              <a:path w="3435488" h="1183082">
                <a:moveTo>
                  <a:pt x="91003" y="0"/>
                </a:moveTo>
                <a:lnTo>
                  <a:pt x="3344485" y="0"/>
                </a:lnTo>
                <a:cubicBezTo>
                  <a:pt x="3394744" y="0"/>
                  <a:pt x="3435488" y="40743"/>
                  <a:pt x="3435488" y="91003"/>
                </a:cubicBezTo>
                <a:lnTo>
                  <a:pt x="3435488" y="1092079"/>
                </a:lnTo>
                <a:cubicBezTo>
                  <a:pt x="3435488" y="1142339"/>
                  <a:pt x="3394744" y="1183082"/>
                  <a:pt x="3344485" y="1183082"/>
                </a:cubicBezTo>
                <a:lnTo>
                  <a:pt x="91003" y="1183082"/>
                </a:lnTo>
                <a:cubicBezTo>
                  <a:pt x="40743" y="1183082"/>
                  <a:pt x="0" y="1142339"/>
                  <a:pt x="0" y="1092079"/>
                </a:cubicBezTo>
                <a:lnTo>
                  <a:pt x="0" y="91003"/>
                </a:lnTo>
                <a:cubicBezTo>
                  <a:pt x="0" y="40777"/>
                  <a:pt x="40777" y="0"/>
                  <a:pt x="91003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75" name="Shape 73"/>
          <p:cNvSpPr/>
          <p:nvPr/>
        </p:nvSpPr>
        <p:spPr>
          <a:xfrm>
            <a:off x="13715408" y="7183810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136509" y="0"/>
                </a:moveTo>
                <a:cubicBezTo>
                  <a:pt x="138962" y="0"/>
                  <a:pt x="141415" y="533"/>
                  <a:pt x="143655" y="1546"/>
                </a:cubicBezTo>
                <a:lnTo>
                  <a:pt x="244117" y="44152"/>
                </a:lnTo>
                <a:cubicBezTo>
                  <a:pt x="255849" y="49111"/>
                  <a:pt x="264594" y="60683"/>
                  <a:pt x="264540" y="74654"/>
                </a:cubicBezTo>
                <a:cubicBezTo>
                  <a:pt x="264274" y="127551"/>
                  <a:pt x="242518" y="224334"/>
                  <a:pt x="150640" y="268326"/>
                </a:cubicBezTo>
                <a:cubicBezTo>
                  <a:pt x="141735" y="272592"/>
                  <a:pt x="131390" y="272592"/>
                  <a:pt x="122485" y="268326"/>
                </a:cubicBezTo>
                <a:cubicBezTo>
                  <a:pt x="30555" y="224334"/>
                  <a:pt x="8852" y="127551"/>
                  <a:pt x="8585" y="74654"/>
                </a:cubicBezTo>
                <a:cubicBezTo>
                  <a:pt x="8532" y="60683"/>
                  <a:pt x="17277" y="49111"/>
                  <a:pt x="29008" y="44152"/>
                </a:cubicBezTo>
                <a:lnTo>
                  <a:pt x="129417" y="1546"/>
                </a:lnTo>
                <a:cubicBezTo>
                  <a:pt x="131657" y="533"/>
                  <a:pt x="134057" y="0"/>
                  <a:pt x="136509" y="0"/>
                </a:cubicBezTo>
                <a:close/>
                <a:moveTo>
                  <a:pt x="136509" y="35620"/>
                </a:moveTo>
                <a:lnTo>
                  <a:pt x="136509" y="237238"/>
                </a:lnTo>
                <a:cubicBezTo>
                  <a:pt x="210097" y="201618"/>
                  <a:pt x="229880" y="122699"/>
                  <a:pt x="230360" y="75453"/>
                </a:cubicBezTo>
                <a:lnTo>
                  <a:pt x="136509" y="35674"/>
                </a:lnTo>
                <a:lnTo>
                  <a:pt x="136509" y="35674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76" name="Text 74"/>
          <p:cNvSpPr/>
          <p:nvPr/>
        </p:nvSpPr>
        <p:spPr>
          <a:xfrm>
            <a:off x="12230868" y="7608513"/>
            <a:ext cx="3242099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4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质量保障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2236556" y="7881532"/>
            <a:ext cx="3230724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75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代码审查和交叉测试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2233" y="492233"/>
            <a:ext cx="393787" cy="393787"/>
          </a:xfrm>
          <a:custGeom>
            <a:avLst/>
            <a:gdLst/>
            <a:ahLst/>
            <a:cxnLst/>
            <a:rect l="l" t="t" r="r" b="b"/>
            <a:pathLst>
              <a:path w="393787" h="393787">
                <a:moveTo>
                  <a:pt x="98447" y="0"/>
                </a:moveTo>
                <a:lnTo>
                  <a:pt x="295340" y="0"/>
                </a:lnTo>
                <a:cubicBezTo>
                  <a:pt x="349674" y="0"/>
                  <a:pt x="393787" y="44112"/>
                  <a:pt x="393787" y="98447"/>
                </a:cubicBezTo>
                <a:lnTo>
                  <a:pt x="393787" y="295340"/>
                </a:lnTo>
                <a:cubicBezTo>
                  <a:pt x="393787" y="349710"/>
                  <a:pt x="349710" y="393787"/>
                  <a:pt x="295340" y="393787"/>
                </a:cubicBezTo>
                <a:lnTo>
                  <a:pt x="98447" y="393787"/>
                </a:lnTo>
                <a:cubicBezTo>
                  <a:pt x="44112" y="393787"/>
                  <a:pt x="0" y="349674"/>
                  <a:pt x="0" y="295340"/>
                </a:cubicBezTo>
                <a:lnTo>
                  <a:pt x="0" y="98447"/>
                </a:lnTo>
                <a:cubicBezTo>
                  <a:pt x="0" y="44112"/>
                  <a:pt x="44112" y="0"/>
                  <a:pt x="9844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627597" y="602986"/>
            <a:ext cx="129211" cy="172282"/>
          </a:xfrm>
          <a:custGeom>
            <a:avLst/>
            <a:gdLst/>
            <a:ahLst/>
            <a:cxnLst/>
            <a:rect l="l" t="t" r="r" b="b"/>
            <a:pathLst>
              <a:path w="129211" h="172282">
                <a:moveTo>
                  <a:pt x="98557" y="129211"/>
                </a:moveTo>
                <a:cubicBezTo>
                  <a:pt x="101014" y="121708"/>
                  <a:pt x="105926" y="114910"/>
                  <a:pt x="111478" y="109056"/>
                </a:cubicBezTo>
                <a:cubicBezTo>
                  <a:pt x="122481" y="97480"/>
                  <a:pt x="129211" y="81834"/>
                  <a:pt x="129211" y="64606"/>
                </a:cubicBezTo>
                <a:cubicBezTo>
                  <a:pt x="129211" y="28938"/>
                  <a:pt x="100273" y="0"/>
                  <a:pt x="64606" y="0"/>
                </a:cubicBezTo>
                <a:cubicBezTo>
                  <a:pt x="28938" y="0"/>
                  <a:pt x="0" y="28938"/>
                  <a:pt x="0" y="64606"/>
                </a:cubicBezTo>
                <a:cubicBezTo>
                  <a:pt x="0" y="81834"/>
                  <a:pt x="6730" y="97480"/>
                  <a:pt x="17733" y="109056"/>
                </a:cubicBezTo>
                <a:cubicBezTo>
                  <a:pt x="23285" y="114910"/>
                  <a:pt x="28231" y="121708"/>
                  <a:pt x="30654" y="129211"/>
                </a:cubicBezTo>
                <a:lnTo>
                  <a:pt x="98524" y="129211"/>
                </a:lnTo>
                <a:close/>
                <a:moveTo>
                  <a:pt x="96908" y="145363"/>
                </a:moveTo>
                <a:lnTo>
                  <a:pt x="32303" y="145363"/>
                </a:lnTo>
                <a:lnTo>
                  <a:pt x="32303" y="150746"/>
                </a:lnTo>
                <a:cubicBezTo>
                  <a:pt x="32303" y="165619"/>
                  <a:pt x="44349" y="177665"/>
                  <a:pt x="59222" y="177665"/>
                </a:cubicBezTo>
                <a:lnTo>
                  <a:pt x="69989" y="177665"/>
                </a:lnTo>
                <a:cubicBezTo>
                  <a:pt x="84862" y="177665"/>
                  <a:pt x="96908" y="165619"/>
                  <a:pt x="96908" y="150746"/>
                </a:cubicBezTo>
                <a:lnTo>
                  <a:pt x="96908" y="145363"/>
                </a:lnTo>
                <a:close/>
                <a:moveTo>
                  <a:pt x="61914" y="37687"/>
                </a:moveTo>
                <a:cubicBezTo>
                  <a:pt x="48521" y="37687"/>
                  <a:pt x="37687" y="48521"/>
                  <a:pt x="37687" y="61914"/>
                </a:cubicBezTo>
                <a:cubicBezTo>
                  <a:pt x="37687" y="66389"/>
                  <a:pt x="34086" y="69989"/>
                  <a:pt x="29611" y="69989"/>
                </a:cubicBezTo>
                <a:cubicBezTo>
                  <a:pt x="25136" y="69989"/>
                  <a:pt x="21535" y="66389"/>
                  <a:pt x="21535" y="61914"/>
                </a:cubicBezTo>
                <a:cubicBezTo>
                  <a:pt x="21535" y="39605"/>
                  <a:pt x="39605" y="21535"/>
                  <a:pt x="61914" y="21535"/>
                </a:cubicBezTo>
                <a:cubicBezTo>
                  <a:pt x="66389" y="21535"/>
                  <a:pt x="69989" y="25136"/>
                  <a:pt x="69989" y="29611"/>
                </a:cubicBezTo>
                <a:cubicBezTo>
                  <a:pt x="69989" y="34086"/>
                  <a:pt x="66389" y="37687"/>
                  <a:pt x="61914" y="37687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1033690" y="566068"/>
            <a:ext cx="2362719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spc="68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REFLECTIONS &amp; GROWTH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2233" y="984466"/>
            <a:ext cx="15493039" cy="4922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88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心得体会与技术收获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96335" y="1677695"/>
            <a:ext cx="4955147" cy="3404613"/>
          </a:xfrm>
          <a:custGeom>
            <a:avLst/>
            <a:gdLst/>
            <a:ahLst/>
            <a:cxnLst/>
            <a:rect l="l" t="t" r="r" b="b"/>
            <a:pathLst>
              <a:path w="4955147" h="3404613">
                <a:moveTo>
                  <a:pt x="147658" y="0"/>
                </a:moveTo>
                <a:lnTo>
                  <a:pt x="4807489" y="0"/>
                </a:lnTo>
                <a:cubicBezTo>
                  <a:pt x="4889038" y="0"/>
                  <a:pt x="4955147" y="66109"/>
                  <a:pt x="4955147" y="147658"/>
                </a:cubicBezTo>
                <a:lnTo>
                  <a:pt x="4955147" y="3256955"/>
                </a:lnTo>
                <a:cubicBezTo>
                  <a:pt x="4955147" y="3338504"/>
                  <a:pt x="4889038" y="3404613"/>
                  <a:pt x="4807489" y="3404613"/>
                </a:cubicBezTo>
                <a:lnTo>
                  <a:pt x="147658" y="3404613"/>
                </a:lnTo>
                <a:cubicBezTo>
                  <a:pt x="66109" y="3404613"/>
                  <a:pt x="0" y="3338504"/>
                  <a:pt x="0" y="3256955"/>
                </a:cubicBezTo>
                <a:lnTo>
                  <a:pt x="0" y="147658"/>
                </a:lnTo>
                <a:cubicBezTo>
                  <a:pt x="0" y="66163"/>
                  <a:pt x="66163" y="0"/>
                  <a:pt x="147658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97330" y="1878706"/>
            <a:ext cx="590680" cy="590680"/>
          </a:xfrm>
          <a:custGeom>
            <a:avLst/>
            <a:gdLst/>
            <a:ahLst/>
            <a:cxnLst/>
            <a:rect l="l" t="t" r="r" b="b"/>
            <a:pathLst>
              <a:path w="590680" h="590680">
                <a:moveTo>
                  <a:pt x="98449" y="0"/>
                </a:moveTo>
                <a:lnTo>
                  <a:pt x="492231" y="0"/>
                </a:lnTo>
                <a:cubicBezTo>
                  <a:pt x="546603" y="0"/>
                  <a:pt x="590680" y="44077"/>
                  <a:pt x="590680" y="98449"/>
                </a:cubicBezTo>
                <a:lnTo>
                  <a:pt x="590680" y="492231"/>
                </a:lnTo>
                <a:cubicBezTo>
                  <a:pt x="590680" y="546603"/>
                  <a:pt x="546603" y="590680"/>
                  <a:pt x="492231" y="590680"/>
                </a:cubicBezTo>
                <a:lnTo>
                  <a:pt x="98449" y="590680"/>
                </a:lnTo>
                <a:cubicBezTo>
                  <a:pt x="44077" y="590680"/>
                  <a:pt x="0" y="546603"/>
                  <a:pt x="0" y="492231"/>
                </a:cubicBezTo>
                <a:lnTo>
                  <a:pt x="0" y="98449"/>
                </a:lnTo>
                <a:cubicBezTo>
                  <a:pt x="0" y="44113"/>
                  <a:pt x="44113" y="0"/>
                  <a:pt x="98449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69612" y="2050988"/>
            <a:ext cx="246117" cy="246117"/>
          </a:xfrm>
          <a:custGeom>
            <a:avLst/>
            <a:gdLst/>
            <a:ahLst/>
            <a:cxnLst/>
            <a:rect l="l" t="t" r="r" b="b"/>
            <a:pathLst>
              <a:path w="246117" h="246117">
                <a:moveTo>
                  <a:pt x="57684" y="26919"/>
                </a:moveTo>
                <a:cubicBezTo>
                  <a:pt x="57684" y="12065"/>
                  <a:pt x="69749" y="0"/>
                  <a:pt x="84603" y="0"/>
                </a:cubicBezTo>
                <a:lnTo>
                  <a:pt x="96139" y="0"/>
                </a:lnTo>
                <a:cubicBezTo>
                  <a:pt x="104648" y="0"/>
                  <a:pt x="111522" y="6874"/>
                  <a:pt x="111522" y="15382"/>
                </a:cubicBezTo>
                <a:lnTo>
                  <a:pt x="111522" y="230734"/>
                </a:lnTo>
                <a:cubicBezTo>
                  <a:pt x="111522" y="239243"/>
                  <a:pt x="104648" y="246117"/>
                  <a:pt x="96139" y="246117"/>
                </a:cubicBezTo>
                <a:lnTo>
                  <a:pt x="80757" y="246117"/>
                </a:lnTo>
                <a:cubicBezTo>
                  <a:pt x="66432" y="246117"/>
                  <a:pt x="54367" y="236310"/>
                  <a:pt x="50954" y="223043"/>
                </a:cubicBezTo>
                <a:cubicBezTo>
                  <a:pt x="50617" y="223043"/>
                  <a:pt x="50329" y="223043"/>
                  <a:pt x="49992" y="223043"/>
                </a:cubicBezTo>
                <a:cubicBezTo>
                  <a:pt x="28746" y="223043"/>
                  <a:pt x="11537" y="205834"/>
                  <a:pt x="11537" y="184587"/>
                </a:cubicBezTo>
                <a:cubicBezTo>
                  <a:pt x="11537" y="175935"/>
                  <a:pt x="14421" y="167955"/>
                  <a:pt x="19228" y="161514"/>
                </a:cubicBezTo>
                <a:cubicBezTo>
                  <a:pt x="9902" y="154496"/>
                  <a:pt x="3846" y="143344"/>
                  <a:pt x="3846" y="130749"/>
                </a:cubicBezTo>
                <a:cubicBezTo>
                  <a:pt x="3846" y="115896"/>
                  <a:pt x="12306" y="102965"/>
                  <a:pt x="24612" y="96572"/>
                </a:cubicBezTo>
                <a:cubicBezTo>
                  <a:pt x="21199" y="90804"/>
                  <a:pt x="19228" y="84074"/>
                  <a:pt x="19228" y="76911"/>
                </a:cubicBezTo>
                <a:cubicBezTo>
                  <a:pt x="19228" y="55665"/>
                  <a:pt x="36437" y="38456"/>
                  <a:pt x="57684" y="38456"/>
                </a:cubicBezTo>
                <a:lnTo>
                  <a:pt x="57684" y="26919"/>
                </a:lnTo>
                <a:close/>
                <a:moveTo>
                  <a:pt x="188433" y="26919"/>
                </a:moveTo>
                <a:lnTo>
                  <a:pt x="188433" y="38456"/>
                </a:lnTo>
                <a:cubicBezTo>
                  <a:pt x="209680" y="38456"/>
                  <a:pt x="226889" y="55665"/>
                  <a:pt x="226889" y="76911"/>
                </a:cubicBezTo>
                <a:cubicBezTo>
                  <a:pt x="226889" y="84122"/>
                  <a:pt x="224918" y="90852"/>
                  <a:pt x="221505" y="96572"/>
                </a:cubicBezTo>
                <a:cubicBezTo>
                  <a:pt x="233859" y="102965"/>
                  <a:pt x="242271" y="115848"/>
                  <a:pt x="242271" y="130749"/>
                </a:cubicBezTo>
                <a:cubicBezTo>
                  <a:pt x="242271" y="143344"/>
                  <a:pt x="236214" y="154496"/>
                  <a:pt x="226889" y="161514"/>
                </a:cubicBezTo>
                <a:cubicBezTo>
                  <a:pt x="231696" y="167955"/>
                  <a:pt x="234580" y="175935"/>
                  <a:pt x="234580" y="184587"/>
                </a:cubicBezTo>
                <a:cubicBezTo>
                  <a:pt x="234580" y="205834"/>
                  <a:pt x="217371" y="223043"/>
                  <a:pt x="196124" y="223043"/>
                </a:cubicBezTo>
                <a:cubicBezTo>
                  <a:pt x="195788" y="223043"/>
                  <a:pt x="195499" y="223043"/>
                  <a:pt x="195163" y="223043"/>
                </a:cubicBezTo>
                <a:cubicBezTo>
                  <a:pt x="191750" y="236310"/>
                  <a:pt x="179684" y="246117"/>
                  <a:pt x="165360" y="246117"/>
                </a:cubicBezTo>
                <a:lnTo>
                  <a:pt x="149977" y="246117"/>
                </a:lnTo>
                <a:cubicBezTo>
                  <a:pt x="141469" y="246117"/>
                  <a:pt x="134595" y="239243"/>
                  <a:pt x="134595" y="230734"/>
                </a:cubicBezTo>
                <a:lnTo>
                  <a:pt x="134595" y="15382"/>
                </a:lnTo>
                <a:cubicBezTo>
                  <a:pt x="134595" y="6874"/>
                  <a:pt x="141469" y="0"/>
                  <a:pt x="149977" y="0"/>
                </a:cubicBezTo>
                <a:lnTo>
                  <a:pt x="161514" y="0"/>
                </a:lnTo>
                <a:cubicBezTo>
                  <a:pt x="176368" y="0"/>
                  <a:pt x="188433" y="12065"/>
                  <a:pt x="188433" y="2691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435680" y="2001764"/>
            <a:ext cx="1304418" cy="344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8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架构认知提升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97330" y="2617056"/>
            <a:ext cx="4651603" cy="9598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深刻体会到</a:t>
            </a:r>
            <a:pPr>
              <a:lnSpc>
                <a:spcPct val="140000"/>
              </a:lnSpc>
            </a:pPr>
            <a:r>
              <a:rPr lang="en-US" sz="155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"存算分离"</a:t>
            </a:r>
            <a:pPr>
              <a:lnSpc>
                <a:spcPct val="140000"/>
              </a:lnSpc>
            </a:pPr>
            <a:r>
              <a:rPr lang="en-US" sz="155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架构在现代Web应用中的核心价值。通过将文件实体从数据库中剥离，利用D1管理元数据，解决了传统数据库的性能瓶颈。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97330" y="3724580"/>
            <a:ext cx="4553157" cy="1082913"/>
          </a:xfrm>
          <a:custGeom>
            <a:avLst/>
            <a:gdLst/>
            <a:ahLst/>
            <a:cxnLst/>
            <a:rect l="l" t="t" r="r" b="b"/>
            <a:pathLst>
              <a:path w="4553157" h="1082913">
                <a:moveTo>
                  <a:pt x="98448" y="0"/>
                </a:moveTo>
                <a:lnTo>
                  <a:pt x="4454709" y="0"/>
                </a:lnTo>
                <a:cubicBezTo>
                  <a:pt x="4509080" y="0"/>
                  <a:pt x="4553157" y="44076"/>
                  <a:pt x="4553157" y="98448"/>
                </a:cubicBezTo>
                <a:lnTo>
                  <a:pt x="4553157" y="984465"/>
                </a:lnTo>
                <a:cubicBezTo>
                  <a:pt x="4553157" y="1038836"/>
                  <a:pt x="4509080" y="1082913"/>
                  <a:pt x="4454709" y="1082913"/>
                </a:cubicBezTo>
                <a:lnTo>
                  <a:pt x="98448" y="1082913"/>
                </a:lnTo>
                <a:cubicBezTo>
                  <a:pt x="44076" y="1082913"/>
                  <a:pt x="0" y="1038836"/>
                  <a:pt x="0" y="984465"/>
                </a:cubicBezTo>
                <a:lnTo>
                  <a:pt x="0" y="98448"/>
                </a:lnTo>
                <a:cubicBezTo>
                  <a:pt x="0" y="44113"/>
                  <a:pt x="44113" y="0"/>
                  <a:pt x="98448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45000" y="3872250"/>
            <a:ext cx="4343958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核心认知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5000" y="4167590"/>
            <a:ext cx="4343958" cy="4922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数据库设计不仅是设计表结构，更是对数据流动、存储成本和系统性能的综合考量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651965" y="1677695"/>
            <a:ext cx="4955147" cy="3404613"/>
          </a:xfrm>
          <a:custGeom>
            <a:avLst/>
            <a:gdLst/>
            <a:ahLst/>
            <a:cxnLst/>
            <a:rect l="l" t="t" r="r" b="b"/>
            <a:pathLst>
              <a:path w="4955147" h="3404613">
                <a:moveTo>
                  <a:pt x="147658" y="0"/>
                </a:moveTo>
                <a:lnTo>
                  <a:pt x="4807489" y="0"/>
                </a:lnTo>
                <a:cubicBezTo>
                  <a:pt x="4889038" y="0"/>
                  <a:pt x="4955147" y="66109"/>
                  <a:pt x="4955147" y="147658"/>
                </a:cubicBezTo>
                <a:lnTo>
                  <a:pt x="4955147" y="3256955"/>
                </a:lnTo>
                <a:cubicBezTo>
                  <a:pt x="4955147" y="3338504"/>
                  <a:pt x="4889038" y="3404613"/>
                  <a:pt x="4807489" y="3404613"/>
                </a:cubicBezTo>
                <a:lnTo>
                  <a:pt x="147658" y="3404613"/>
                </a:lnTo>
                <a:cubicBezTo>
                  <a:pt x="66109" y="3404613"/>
                  <a:pt x="0" y="3338504"/>
                  <a:pt x="0" y="3256955"/>
                </a:cubicBezTo>
                <a:lnTo>
                  <a:pt x="0" y="147658"/>
                </a:lnTo>
                <a:cubicBezTo>
                  <a:pt x="0" y="66163"/>
                  <a:pt x="66163" y="0"/>
                  <a:pt x="147658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852960" y="1878706"/>
            <a:ext cx="590680" cy="590680"/>
          </a:xfrm>
          <a:custGeom>
            <a:avLst/>
            <a:gdLst/>
            <a:ahLst/>
            <a:cxnLst/>
            <a:rect l="l" t="t" r="r" b="b"/>
            <a:pathLst>
              <a:path w="590680" h="590680">
                <a:moveTo>
                  <a:pt x="98449" y="0"/>
                </a:moveTo>
                <a:lnTo>
                  <a:pt x="492231" y="0"/>
                </a:lnTo>
                <a:cubicBezTo>
                  <a:pt x="546603" y="0"/>
                  <a:pt x="590680" y="44077"/>
                  <a:pt x="590680" y="98449"/>
                </a:cubicBezTo>
                <a:lnTo>
                  <a:pt x="590680" y="492231"/>
                </a:lnTo>
                <a:cubicBezTo>
                  <a:pt x="590680" y="546603"/>
                  <a:pt x="546603" y="590680"/>
                  <a:pt x="492231" y="590680"/>
                </a:cubicBezTo>
                <a:lnTo>
                  <a:pt x="98449" y="590680"/>
                </a:lnTo>
                <a:cubicBezTo>
                  <a:pt x="44077" y="590680"/>
                  <a:pt x="0" y="546603"/>
                  <a:pt x="0" y="492231"/>
                </a:cubicBezTo>
                <a:lnTo>
                  <a:pt x="0" y="98449"/>
                </a:lnTo>
                <a:cubicBezTo>
                  <a:pt x="0" y="44113"/>
                  <a:pt x="44113" y="0"/>
                  <a:pt x="98449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025241" y="2050988"/>
            <a:ext cx="246117" cy="246117"/>
          </a:xfrm>
          <a:custGeom>
            <a:avLst/>
            <a:gdLst/>
            <a:ahLst/>
            <a:cxnLst/>
            <a:rect l="l" t="t" r="r" b="b"/>
            <a:pathLst>
              <a:path w="246117" h="246117">
                <a:moveTo>
                  <a:pt x="61529" y="153823"/>
                </a:moveTo>
                <a:lnTo>
                  <a:pt x="11777" y="153823"/>
                </a:lnTo>
                <a:cubicBezTo>
                  <a:pt x="-192" y="153823"/>
                  <a:pt x="-7547" y="140796"/>
                  <a:pt x="-1394" y="130509"/>
                </a:cubicBezTo>
                <a:lnTo>
                  <a:pt x="24035" y="88112"/>
                </a:lnTo>
                <a:cubicBezTo>
                  <a:pt x="28217" y="81142"/>
                  <a:pt x="35716" y="76911"/>
                  <a:pt x="43840" y="76911"/>
                </a:cubicBezTo>
                <a:lnTo>
                  <a:pt x="89506" y="76911"/>
                </a:lnTo>
                <a:cubicBezTo>
                  <a:pt x="126087" y="14950"/>
                  <a:pt x="180646" y="11825"/>
                  <a:pt x="217131" y="17161"/>
                </a:cubicBezTo>
                <a:cubicBezTo>
                  <a:pt x="223283" y="18074"/>
                  <a:pt x="228090" y="22881"/>
                  <a:pt x="228956" y="28986"/>
                </a:cubicBezTo>
                <a:cubicBezTo>
                  <a:pt x="234291" y="65471"/>
                  <a:pt x="231167" y="120030"/>
                  <a:pt x="169205" y="156611"/>
                </a:cubicBezTo>
                <a:lnTo>
                  <a:pt x="169205" y="202277"/>
                </a:lnTo>
                <a:cubicBezTo>
                  <a:pt x="169205" y="210401"/>
                  <a:pt x="164975" y="217900"/>
                  <a:pt x="158005" y="222082"/>
                </a:cubicBezTo>
                <a:lnTo>
                  <a:pt x="115607" y="247511"/>
                </a:lnTo>
                <a:cubicBezTo>
                  <a:pt x="105369" y="253664"/>
                  <a:pt x="92294" y="246261"/>
                  <a:pt x="92294" y="234340"/>
                </a:cubicBezTo>
                <a:lnTo>
                  <a:pt x="92294" y="184587"/>
                </a:lnTo>
                <a:cubicBezTo>
                  <a:pt x="92294" y="167619"/>
                  <a:pt x="78498" y="153823"/>
                  <a:pt x="61529" y="153823"/>
                </a:cubicBezTo>
                <a:lnTo>
                  <a:pt x="61481" y="153823"/>
                </a:lnTo>
                <a:close/>
                <a:moveTo>
                  <a:pt x="192279" y="76911"/>
                </a:moveTo>
                <a:cubicBezTo>
                  <a:pt x="192279" y="64177"/>
                  <a:pt x="181940" y="53838"/>
                  <a:pt x="169205" y="53838"/>
                </a:cubicBezTo>
                <a:cubicBezTo>
                  <a:pt x="156471" y="53838"/>
                  <a:pt x="146132" y="64177"/>
                  <a:pt x="146132" y="76911"/>
                </a:cubicBezTo>
                <a:cubicBezTo>
                  <a:pt x="146132" y="89646"/>
                  <a:pt x="156471" y="99985"/>
                  <a:pt x="169205" y="99985"/>
                </a:cubicBezTo>
                <a:cubicBezTo>
                  <a:pt x="181940" y="99985"/>
                  <a:pt x="192279" y="89646"/>
                  <a:pt x="192279" y="7691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7" name="Text 15"/>
          <p:cNvSpPr/>
          <p:nvPr/>
        </p:nvSpPr>
        <p:spPr>
          <a:xfrm>
            <a:off x="6591310" y="2001764"/>
            <a:ext cx="1304418" cy="344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8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前沿技术实践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852960" y="2617056"/>
            <a:ext cx="4651603" cy="1279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本项目跳出了传统单机数据库范畴，实践了</a:t>
            </a:r>
            <a:pPr>
              <a:lnSpc>
                <a:spcPct val="140000"/>
              </a:lnSpc>
            </a:pPr>
            <a:r>
              <a:rPr lang="en-US" sz="155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Cloudflare D1</a:t>
            </a:r>
            <a:pPr>
              <a:lnSpc>
                <a:spcPct val="140000"/>
              </a:lnSpc>
            </a:pPr>
            <a:r>
              <a:rPr lang="en-US" sz="155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pPr>
              <a:lnSpc>
                <a:spcPct val="140000"/>
              </a:lnSpc>
            </a:pPr>
            <a:r>
              <a:rPr lang="en-US" sz="155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R2</a:t>
            </a:r>
            <a:pPr>
              <a:lnSpc>
                <a:spcPct val="140000"/>
              </a:lnSpc>
            </a:pPr>
            <a:r>
              <a:rPr lang="en-US" sz="155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等前沿技术。深刻认识到未来的数据库技术将更加趋向于分布式、Serverless化和边缘化。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52960" y="4044532"/>
            <a:ext cx="4553157" cy="836796"/>
          </a:xfrm>
          <a:custGeom>
            <a:avLst/>
            <a:gdLst/>
            <a:ahLst/>
            <a:cxnLst/>
            <a:rect l="l" t="t" r="r" b="b"/>
            <a:pathLst>
              <a:path w="4553157" h="836796">
                <a:moveTo>
                  <a:pt x="98449" y="0"/>
                </a:moveTo>
                <a:lnTo>
                  <a:pt x="4454708" y="0"/>
                </a:lnTo>
                <a:cubicBezTo>
                  <a:pt x="4509080" y="0"/>
                  <a:pt x="4553157" y="44077"/>
                  <a:pt x="4553157" y="98449"/>
                </a:cubicBezTo>
                <a:lnTo>
                  <a:pt x="4553157" y="738347"/>
                </a:lnTo>
                <a:cubicBezTo>
                  <a:pt x="4553157" y="792719"/>
                  <a:pt x="4509080" y="836796"/>
                  <a:pt x="4454708" y="836796"/>
                </a:cubicBezTo>
                <a:lnTo>
                  <a:pt x="98449" y="836796"/>
                </a:lnTo>
                <a:cubicBezTo>
                  <a:pt x="44077" y="836796"/>
                  <a:pt x="0" y="792719"/>
                  <a:pt x="0" y="738347"/>
                </a:cubicBezTo>
                <a:lnTo>
                  <a:pt x="0" y="98449"/>
                </a:lnTo>
                <a:cubicBezTo>
                  <a:pt x="0" y="44077"/>
                  <a:pt x="44077" y="0"/>
                  <a:pt x="98449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000630" y="4192202"/>
            <a:ext cx="4343958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技术趋势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000630" y="4487542"/>
            <a:ext cx="4343958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Serverless架构 + 边缘计算 = 下一代云计算范式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807594" y="1677695"/>
            <a:ext cx="4955147" cy="3404613"/>
          </a:xfrm>
          <a:custGeom>
            <a:avLst/>
            <a:gdLst/>
            <a:ahLst/>
            <a:cxnLst/>
            <a:rect l="l" t="t" r="r" b="b"/>
            <a:pathLst>
              <a:path w="4955147" h="3404613">
                <a:moveTo>
                  <a:pt x="147658" y="0"/>
                </a:moveTo>
                <a:lnTo>
                  <a:pt x="4807489" y="0"/>
                </a:lnTo>
                <a:cubicBezTo>
                  <a:pt x="4889038" y="0"/>
                  <a:pt x="4955147" y="66109"/>
                  <a:pt x="4955147" y="147658"/>
                </a:cubicBezTo>
                <a:lnTo>
                  <a:pt x="4955147" y="3256955"/>
                </a:lnTo>
                <a:cubicBezTo>
                  <a:pt x="4955147" y="3338504"/>
                  <a:pt x="4889038" y="3404613"/>
                  <a:pt x="4807489" y="3404613"/>
                </a:cubicBezTo>
                <a:lnTo>
                  <a:pt x="147658" y="3404613"/>
                </a:lnTo>
                <a:cubicBezTo>
                  <a:pt x="66109" y="3404613"/>
                  <a:pt x="0" y="3338504"/>
                  <a:pt x="0" y="3256955"/>
                </a:cubicBezTo>
                <a:lnTo>
                  <a:pt x="0" y="147658"/>
                </a:lnTo>
                <a:cubicBezTo>
                  <a:pt x="0" y="66163"/>
                  <a:pt x="66163" y="0"/>
                  <a:pt x="147658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11008590" y="1878706"/>
            <a:ext cx="590680" cy="590680"/>
          </a:xfrm>
          <a:custGeom>
            <a:avLst/>
            <a:gdLst/>
            <a:ahLst/>
            <a:cxnLst/>
            <a:rect l="l" t="t" r="r" b="b"/>
            <a:pathLst>
              <a:path w="590680" h="590680">
                <a:moveTo>
                  <a:pt x="98449" y="0"/>
                </a:moveTo>
                <a:lnTo>
                  <a:pt x="492231" y="0"/>
                </a:lnTo>
                <a:cubicBezTo>
                  <a:pt x="546603" y="0"/>
                  <a:pt x="590680" y="44077"/>
                  <a:pt x="590680" y="98449"/>
                </a:cubicBezTo>
                <a:lnTo>
                  <a:pt x="590680" y="492231"/>
                </a:lnTo>
                <a:cubicBezTo>
                  <a:pt x="590680" y="546603"/>
                  <a:pt x="546603" y="590680"/>
                  <a:pt x="492231" y="590680"/>
                </a:cubicBezTo>
                <a:lnTo>
                  <a:pt x="98449" y="590680"/>
                </a:lnTo>
                <a:cubicBezTo>
                  <a:pt x="44077" y="590680"/>
                  <a:pt x="0" y="546603"/>
                  <a:pt x="0" y="492231"/>
                </a:cubicBezTo>
                <a:lnTo>
                  <a:pt x="0" y="98449"/>
                </a:lnTo>
                <a:cubicBezTo>
                  <a:pt x="0" y="44113"/>
                  <a:pt x="44113" y="0"/>
                  <a:pt x="98449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11150107" y="2050988"/>
            <a:ext cx="307646" cy="246117"/>
          </a:xfrm>
          <a:custGeom>
            <a:avLst/>
            <a:gdLst/>
            <a:ahLst/>
            <a:cxnLst/>
            <a:rect l="l" t="t" r="r" b="b"/>
            <a:pathLst>
              <a:path w="307646" h="246117">
                <a:moveTo>
                  <a:pt x="153823" y="7691"/>
                </a:moveTo>
                <a:cubicBezTo>
                  <a:pt x="181414" y="7691"/>
                  <a:pt x="203815" y="30092"/>
                  <a:pt x="203815" y="57684"/>
                </a:cubicBezTo>
                <a:cubicBezTo>
                  <a:pt x="203815" y="85275"/>
                  <a:pt x="181414" y="107676"/>
                  <a:pt x="153823" y="107676"/>
                </a:cubicBezTo>
                <a:cubicBezTo>
                  <a:pt x="126231" y="107676"/>
                  <a:pt x="103830" y="85275"/>
                  <a:pt x="103830" y="57684"/>
                </a:cubicBezTo>
                <a:cubicBezTo>
                  <a:pt x="103830" y="30092"/>
                  <a:pt x="126231" y="7691"/>
                  <a:pt x="153823" y="7691"/>
                </a:cubicBezTo>
                <a:close/>
                <a:moveTo>
                  <a:pt x="46147" y="42301"/>
                </a:moveTo>
                <a:cubicBezTo>
                  <a:pt x="65249" y="42301"/>
                  <a:pt x="80757" y="57810"/>
                  <a:pt x="80757" y="76911"/>
                </a:cubicBezTo>
                <a:cubicBezTo>
                  <a:pt x="80757" y="96013"/>
                  <a:pt x="65249" y="111522"/>
                  <a:pt x="46147" y="111522"/>
                </a:cubicBezTo>
                <a:cubicBezTo>
                  <a:pt x="27045" y="111522"/>
                  <a:pt x="11537" y="96013"/>
                  <a:pt x="11537" y="76911"/>
                </a:cubicBezTo>
                <a:cubicBezTo>
                  <a:pt x="11537" y="57810"/>
                  <a:pt x="27045" y="42301"/>
                  <a:pt x="46147" y="42301"/>
                </a:cubicBezTo>
                <a:close/>
                <a:moveTo>
                  <a:pt x="0" y="199970"/>
                </a:moveTo>
                <a:cubicBezTo>
                  <a:pt x="0" y="165984"/>
                  <a:pt x="27544" y="138441"/>
                  <a:pt x="61529" y="138441"/>
                </a:cubicBezTo>
                <a:cubicBezTo>
                  <a:pt x="67682" y="138441"/>
                  <a:pt x="73643" y="139354"/>
                  <a:pt x="79267" y="141036"/>
                </a:cubicBezTo>
                <a:cubicBezTo>
                  <a:pt x="63452" y="158726"/>
                  <a:pt x="53838" y="182088"/>
                  <a:pt x="53838" y="207661"/>
                </a:cubicBezTo>
                <a:lnTo>
                  <a:pt x="53838" y="215352"/>
                </a:lnTo>
                <a:cubicBezTo>
                  <a:pt x="53838" y="220832"/>
                  <a:pt x="54992" y="226023"/>
                  <a:pt x="57059" y="230734"/>
                </a:cubicBezTo>
                <a:lnTo>
                  <a:pt x="15382" y="230734"/>
                </a:lnTo>
                <a:cubicBezTo>
                  <a:pt x="6874" y="230734"/>
                  <a:pt x="0" y="223860"/>
                  <a:pt x="0" y="215352"/>
                </a:cubicBezTo>
                <a:lnTo>
                  <a:pt x="0" y="199970"/>
                </a:lnTo>
                <a:close/>
                <a:moveTo>
                  <a:pt x="250587" y="230734"/>
                </a:moveTo>
                <a:cubicBezTo>
                  <a:pt x="252654" y="226023"/>
                  <a:pt x="253808" y="220832"/>
                  <a:pt x="253808" y="215352"/>
                </a:cubicBezTo>
                <a:lnTo>
                  <a:pt x="253808" y="207661"/>
                </a:lnTo>
                <a:cubicBezTo>
                  <a:pt x="253808" y="182088"/>
                  <a:pt x="244194" y="158726"/>
                  <a:pt x="228379" y="141036"/>
                </a:cubicBezTo>
                <a:cubicBezTo>
                  <a:pt x="234003" y="139354"/>
                  <a:pt x="239964" y="138441"/>
                  <a:pt x="246117" y="138441"/>
                </a:cubicBezTo>
                <a:cubicBezTo>
                  <a:pt x="280102" y="138441"/>
                  <a:pt x="307646" y="165984"/>
                  <a:pt x="307646" y="199970"/>
                </a:cubicBezTo>
                <a:lnTo>
                  <a:pt x="307646" y="215352"/>
                </a:lnTo>
                <a:cubicBezTo>
                  <a:pt x="307646" y="223860"/>
                  <a:pt x="300772" y="230734"/>
                  <a:pt x="292263" y="230734"/>
                </a:cubicBezTo>
                <a:lnTo>
                  <a:pt x="250587" y="230734"/>
                </a:lnTo>
                <a:close/>
                <a:moveTo>
                  <a:pt x="226889" y="76911"/>
                </a:moveTo>
                <a:cubicBezTo>
                  <a:pt x="226889" y="57810"/>
                  <a:pt x="242397" y="42301"/>
                  <a:pt x="261499" y="42301"/>
                </a:cubicBezTo>
                <a:cubicBezTo>
                  <a:pt x="280601" y="42301"/>
                  <a:pt x="296109" y="57810"/>
                  <a:pt x="296109" y="76911"/>
                </a:cubicBezTo>
                <a:cubicBezTo>
                  <a:pt x="296109" y="96013"/>
                  <a:pt x="280601" y="111522"/>
                  <a:pt x="261499" y="111522"/>
                </a:cubicBezTo>
                <a:cubicBezTo>
                  <a:pt x="242397" y="111522"/>
                  <a:pt x="226889" y="96013"/>
                  <a:pt x="226889" y="76911"/>
                </a:cubicBezTo>
                <a:close/>
                <a:moveTo>
                  <a:pt x="76911" y="207661"/>
                </a:moveTo>
                <a:cubicBezTo>
                  <a:pt x="76911" y="165167"/>
                  <a:pt x="111329" y="130749"/>
                  <a:pt x="153823" y="130749"/>
                </a:cubicBezTo>
                <a:cubicBezTo>
                  <a:pt x="196316" y="130749"/>
                  <a:pt x="230734" y="165167"/>
                  <a:pt x="230734" y="207661"/>
                </a:cubicBezTo>
                <a:lnTo>
                  <a:pt x="230734" y="215352"/>
                </a:lnTo>
                <a:cubicBezTo>
                  <a:pt x="230734" y="223860"/>
                  <a:pt x="223860" y="230734"/>
                  <a:pt x="215352" y="230734"/>
                </a:cubicBezTo>
                <a:lnTo>
                  <a:pt x="92294" y="230734"/>
                </a:lnTo>
                <a:cubicBezTo>
                  <a:pt x="83785" y="230734"/>
                  <a:pt x="76911" y="223860"/>
                  <a:pt x="76911" y="215352"/>
                </a:cubicBezTo>
                <a:lnTo>
                  <a:pt x="76911" y="207661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5" name="Text 23"/>
          <p:cNvSpPr/>
          <p:nvPr/>
        </p:nvSpPr>
        <p:spPr>
          <a:xfrm>
            <a:off x="11746940" y="2001764"/>
            <a:ext cx="1501311" cy="344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8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团队协作重要性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008590" y="2617056"/>
            <a:ext cx="4651603" cy="9598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清晰分工</a:t>
            </a:r>
            <a:pPr>
              <a:lnSpc>
                <a:spcPct val="140000"/>
              </a:lnSpc>
            </a:pPr>
            <a:r>
              <a:rPr lang="en-US" sz="155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是项目成功的基石。从需求分析、建模、开发到测试、文档，每个环节紧密相扣。学会了制定规范，通过协作工具同步进度，共同攻克技术难题。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008590" y="3724580"/>
            <a:ext cx="4553157" cy="1082913"/>
          </a:xfrm>
          <a:custGeom>
            <a:avLst/>
            <a:gdLst/>
            <a:ahLst/>
            <a:cxnLst/>
            <a:rect l="l" t="t" r="r" b="b"/>
            <a:pathLst>
              <a:path w="4553157" h="1082913">
                <a:moveTo>
                  <a:pt x="98448" y="0"/>
                </a:moveTo>
                <a:lnTo>
                  <a:pt x="4454709" y="0"/>
                </a:lnTo>
                <a:cubicBezTo>
                  <a:pt x="4509080" y="0"/>
                  <a:pt x="4553157" y="44076"/>
                  <a:pt x="4553157" y="98448"/>
                </a:cubicBezTo>
                <a:lnTo>
                  <a:pt x="4553157" y="984465"/>
                </a:lnTo>
                <a:cubicBezTo>
                  <a:pt x="4553157" y="1038836"/>
                  <a:pt x="4509080" y="1082913"/>
                  <a:pt x="4454709" y="1082913"/>
                </a:cubicBezTo>
                <a:lnTo>
                  <a:pt x="98448" y="1082913"/>
                </a:lnTo>
                <a:cubicBezTo>
                  <a:pt x="44076" y="1082913"/>
                  <a:pt x="0" y="1038836"/>
                  <a:pt x="0" y="984465"/>
                </a:cubicBezTo>
                <a:lnTo>
                  <a:pt x="0" y="98448"/>
                </a:lnTo>
                <a:cubicBezTo>
                  <a:pt x="0" y="44113"/>
                  <a:pt x="44113" y="0"/>
                  <a:pt x="98448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1156260" y="3872250"/>
            <a:ext cx="4343958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协作价值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156260" y="4167590"/>
            <a:ext cx="4343958" cy="4922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团队协作不仅是分工，更是知识共享、互相学习、共同成长的过程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96335" y="5287413"/>
            <a:ext cx="7527065" cy="3109273"/>
          </a:xfrm>
          <a:custGeom>
            <a:avLst/>
            <a:gdLst/>
            <a:ahLst/>
            <a:cxnLst/>
            <a:rect l="l" t="t" r="r" b="b"/>
            <a:pathLst>
              <a:path w="7527065" h="3109273">
                <a:moveTo>
                  <a:pt x="147659" y="0"/>
                </a:moveTo>
                <a:lnTo>
                  <a:pt x="7379406" y="0"/>
                </a:lnTo>
                <a:cubicBezTo>
                  <a:pt x="7460956" y="0"/>
                  <a:pt x="7527065" y="66109"/>
                  <a:pt x="7527065" y="147659"/>
                </a:cubicBezTo>
                <a:lnTo>
                  <a:pt x="7527065" y="2961613"/>
                </a:lnTo>
                <a:cubicBezTo>
                  <a:pt x="7527065" y="3043163"/>
                  <a:pt x="7460956" y="3109273"/>
                  <a:pt x="7379406" y="3109273"/>
                </a:cubicBezTo>
                <a:lnTo>
                  <a:pt x="147659" y="3109273"/>
                </a:lnTo>
                <a:cubicBezTo>
                  <a:pt x="66109" y="3109273"/>
                  <a:pt x="0" y="3043163"/>
                  <a:pt x="0" y="2961613"/>
                </a:cubicBezTo>
                <a:lnTo>
                  <a:pt x="0" y="147659"/>
                </a:lnTo>
                <a:cubicBezTo>
                  <a:pt x="0" y="66164"/>
                  <a:pt x="66164" y="0"/>
                  <a:pt x="14765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97330" y="5488400"/>
            <a:ext cx="492233" cy="492233"/>
          </a:xfrm>
          <a:custGeom>
            <a:avLst/>
            <a:gdLst/>
            <a:ahLst/>
            <a:cxnLst/>
            <a:rect l="l" t="t" r="r" b="b"/>
            <a:pathLst>
              <a:path w="492233" h="492233">
                <a:moveTo>
                  <a:pt x="98447" y="0"/>
                </a:moveTo>
                <a:lnTo>
                  <a:pt x="393787" y="0"/>
                </a:lnTo>
                <a:cubicBezTo>
                  <a:pt x="448157" y="0"/>
                  <a:pt x="492233" y="44076"/>
                  <a:pt x="492233" y="98447"/>
                </a:cubicBezTo>
                <a:lnTo>
                  <a:pt x="492233" y="393787"/>
                </a:lnTo>
                <a:cubicBezTo>
                  <a:pt x="492233" y="448157"/>
                  <a:pt x="448157" y="492233"/>
                  <a:pt x="393787" y="492233"/>
                </a:cubicBezTo>
                <a:lnTo>
                  <a:pt x="98447" y="492233"/>
                </a:lnTo>
                <a:cubicBezTo>
                  <a:pt x="44076" y="492233"/>
                  <a:pt x="0" y="448157"/>
                  <a:pt x="0" y="393787"/>
                </a:cubicBezTo>
                <a:lnTo>
                  <a:pt x="0" y="98447"/>
                </a:lnTo>
                <a:cubicBezTo>
                  <a:pt x="0" y="44076"/>
                  <a:pt x="44076" y="0"/>
                  <a:pt x="9844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32694" y="5636070"/>
            <a:ext cx="221505" cy="196893"/>
          </a:xfrm>
          <a:custGeom>
            <a:avLst/>
            <a:gdLst/>
            <a:ahLst/>
            <a:cxnLst/>
            <a:rect l="l" t="t" r="r" b="b"/>
            <a:pathLst>
              <a:path w="221505" h="196893">
                <a:moveTo>
                  <a:pt x="18459" y="75296"/>
                </a:moveTo>
                <a:lnTo>
                  <a:pt x="98908" y="108407"/>
                </a:lnTo>
                <a:cubicBezTo>
                  <a:pt x="102677" y="109945"/>
                  <a:pt x="106676" y="110752"/>
                  <a:pt x="110752" y="110752"/>
                </a:cubicBezTo>
                <a:cubicBezTo>
                  <a:pt x="114829" y="110752"/>
                  <a:pt x="118828" y="109945"/>
                  <a:pt x="122597" y="108407"/>
                </a:cubicBezTo>
                <a:lnTo>
                  <a:pt x="215813" y="70028"/>
                </a:lnTo>
                <a:cubicBezTo>
                  <a:pt x="219274" y="68605"/>
                  <a:pt x="221505" y="65259"/>
                  <a:pt x="221505" y="61529"/>
                </a:cubicBezTo>
                <a:cubicBezTo>
                  <a:pt x="221505" y="57799"/>
                  <a:pt x="219274" y="54453"/>
                  <a:pt x="215813" y="53030"/>
                </a:cubicBezTo>
                <a:lnTo>
                  <a:pt x="122597" y="14652"/>
                </a:lnTo>
                <a:cubicBezTo>
                  <a:pt x="118828" y="13113"/>
                  <a:pt x="114829" y="12306"/>
                  <a:pt x="110752" y="12306"/>
                </a:cubicBezTo>
                <a:cubicBezTo>
                  <a:pt x="106676" y="12306"/>
                  <a:pt x="102677" y="13113"/>
                  <a:pt x="98908" y="14652"/>
                </a:cubicBezTo>
                <a:lnTo>
                  <a:pt x="5691" y="53030"/>
                </a:lnTo>
                <a:cubicBezTo>
                  <a:pt x="2230" y="54453"/>
                  <a:pt x="0" y="57799"/>
                  <a:pt x="0" y="61529"/>
                </a:cubicBezTo>
                <a:lnTo>
                  <a:pt x="0" y="175358"/>
                </a:lnTo>
                <a:cubicBezTo>
                  <a:pt x="0" y="180473"/>
                  <a:pt x="4115" y="184587"/>
                  <a:pt x="9229" y="184587"/>
                </a:cubicBezTo>
                <a:cubicBezTo>
                  <a:pt x="14344" y="184587"/>
                  <a:pt x="18459" y="180473"/>
                  <a:pt x="18459" y="175358"/>
                </a:cubicBezTo>
                <a:lnTo>
                  <a:pt x="18459" y="75296"/>
                </a:lnTo>
                <a:close/>
                <a:moveTo>
                  <a:pt x="36917" y="102869"/>
                </a:moveTo>
                <a:lnTo>
                  <a:pt x="36917" y="147670"/>
                </a:lnTo>
                <a:cubicBezTo>
                  <a:pt x="36917" y="168051"/>
                  <a:pt x="69989" y="184587"/>
                  <a:pt x="110752" y="184587"/>
                </a:cubicBezTo>
                <a:cubicBezTo>
                  <a:pt x="151516" y="184587"/>
                  <a:pt x="184587" y="168051"/>
                  <a:pt x="184587" y="147670"/>
                </a:cubicBezTo>
                <a:lnTo>
                  <a:pt x="184587" y="102831"/>
                </a:lnTo>
                <a:lnTo>
                  <a:pt x="129634" y="125481"/>
                </a:lnTo>
                <a:cubicBezTo>
                  <a:pt x="123635" y="127942"/>
                  <a:pt x="117251" y="129211"/>
                  <a:pt x="110752" y="129211"/>
                </a:cubicBezTo>
                <a:cubicBezTo>
                  <a:pt x="104253" y="129211"/>
                  <a:pt x="97870" y="127942"/>
                  <a:pt x="91871" y="125481"/>
                </a:cubicBezTo>
                <a:lnTo>
                  <a:pt x="36917" y="102831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3" name="Text 31"/>
          <p:cNvSpPr/>
          <p:nvPr/>
        </p:nvSpPr>
        <p:spPr>
          <a:xfrm>
            <a:off x="1337233" y="5562235"/>
            <a:ext cx="2338107" cy="344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从理论到实战的成长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97330" y="6128303"/>
            <a:ext cx="7223522" cy="639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本次实践不仅巩固了SQL语法和数据库范式理论，更是一次从理论走向实战的宝贵经历。通过真实的项目开发，理解了数据库设计在系统架构中的核心地位。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97330" y="6915876"/>
            <a:ext cx="3494855" cy="984466"/>
          </a:xfrm>
          <a:custGeom>
            <a:avLst/>
            <a:gdLst/>
            <a:ahLst/>
            <a:cxnLst/>
            <a:rect l="l" t="t" r="r" b="b"/>
            <a:pathLst>
              <a:path w="3494855" h="984466">
                <a:moveTo>
                  <a:pt x="98447" y="0"/>
                </a:moveTo>
                <a:lnTo>
                  <a:pt x="3396409" y="0"/>
                </a:lnTo>
                <a:cubicBezTo>
                  <a:pt x="3450779" y="0"/>
                  <a:pt x="3494855" y="44076"/>
                  <a:pt x="3494855" y="98447"/>
                </a:cubicBezTo>
                <a:lnTo>
                  <a:pt x="3494855" y="886020"/>
                </a:lnTo>
                <a:cubicBezTo>
                  <a:pt x="3494855" y="940390"/>
                  <a:pt x="3450779" y="984466"/>
                  <a:pt x="3396409" y="984466"/>
                </a:cubicBezTo>
                <a:lnTo>
                  <a:pt x="98447" y="984466"/>
                </a:lnTo>
                <a:cubicBezTo>
                  <a:pt x="44076" y="984466"/>
                  <a:pt x="0" y="940390"/>
                  <a:pt x="0" y="886020"/>
                </a:cubicBezTo>
                <a:lnTo>
                  <a:pt x="0" y="98447"/>
                </a:lnTo>
                <a:cubicBezTo>
                  <a:pt x="0" y="44076"/>
                  <a:pt x="44076" y="0"/>
                  <a:pt x="98447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71165" y="7063546"/>
            <a:ext cx="3347185" cy="3937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26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3周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01930" y="7506556"/>
            <a:ext cx="3285656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5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项目周期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334344" y="6915876"/>
            <a:ext cx="3494855" cy="984466"/>
          </a:xfrm>
          <a:custGeom>
            <a:avLst/>
            <a:gdLst/>
            <a:ahLst/>
            <a:cxnLst/>
            <a:rect l="l" t="t" r="r" b="b"/>
            <a:pathLst>
              <a:path w="3494855" h="984466">
                <a:moveTo>
                  <a:pt x="98447" y="0"/>
                </a:moveTo>
                <a:lnTo>
                  <a:pt x="3396409" y="0"/>
                </a:lnTo>
                <a:cubicBezTo>
                  <a:pt x="3450779" y="0"/>
                  <a:pt x="3494855" y="44076"/>
                  <a:pt x="3494855" y="98447"/>
                </a:cubicBezTo>
                <a:lnTo>
                  <a:pt x="3494855" y="886020"/>
                </a:lnTo>
                <a:cubicBezTo>
                  <a:pt x="3494855" y="940390"/>
                  <a:pt x="3450779" y="984466"/>
                  <a:pt x="3396409" y="984466"/>
                </a:cubicBezTo>
                <a:lnTo>
                  <a:pt x="98447" y="984466"/>
                </a:lnTo>
                <a:cubicBezTo>
                  <a:pt x="44076" y="984466"/>
                  <a:pt x="0" y="940390"/>
                  <a:pt x="0" y="886020"/>
                </a:cubicBezTo>
                <a:lnTo>
                  <a:pt x="0" y="98447"/>
                </a:lnTo>
                <a:cubicBezTo>
                  <a:pt x="0" y="44076"/>
                  <a:pt x="44076" y="0"/>
                  <a:pt x="98447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4408179" y="7063546"/>
            <a:ext cx="3347185" cy="3937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26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5人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38943" y="7506556"/>
            <a:ext cx="3285656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5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29779" y="5287413"/>
            <a:ext cx="7527065" cy="3109273"/>
          </a:xfrm>
          <a:custGeom>
            <a:avLst/>
            <a:gdLst/>
            <a:ahLst/>
            <a:cxnLst/>
            <a:rect l="l" t="t" r="r" b="b"/>
            <a:pathLst>
              <a:path w="7527065" h="3109273">
                <a:moveTo>
                  <a:pt x="147659" y="0"/>
                </a:moveTo>
                <a:lnTo>
                  <a:pt x="7379406" y="0"/>
                </a:lnTo>
                <a:cubicBezTo>
                  <a:pt x="7460956" y="0"/>
                  <a:pt x="7527065" y="66109"/>
                  <a:pt x="7527065" y="147659"/>
                </a:cubicBezTo>
                <a:lnTo>
                  <a:pt x="7527065" y="2961613"/>
                </a:lnTo>
                <a:cubicBezTo>
                  <a:pt x="7527065" y="3043163"/>
                  <a:pt x="7460956" y="3109273"/>
                  <a:pt x="7379406" y="3109273"/>
                </a:cubicBezTo>
                <a:lnTo>
                  <a:pt x="147659" y="3109273"/>
                </a:lnTo>
                <a:cubicBezTo>
                  <a:pt x="66109" y="3109273"/>
                  <a:pt x="0" y="3043163"/>
                  <a:pt x="0" y="2961613"/>
                </a:cubicBezTo>
                <a:lnTo>
                  <a:pt x="0" y="147659"/>
                </a:lnTo>
                <a:cubicBezTo>
                  <a:pt x="0" y="66164"/>
                  <a:pt x="66164" y="0"/>
                  <a:pt x="14765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8430775" y="5488400"/>
            <a:ext cx="492233" cy="492233"/>
          </a:xfrm>
          <a:custGeom>
            <a:avLst/>
            <a:gdLst/>
            <a:ahLst/>
            <a:cxnLst/>
            <a:rect l="l" t="t" r="r" b="b"/>
            <a:pathLst>
              <a:path w="492233" h="492233">
                <a:moveTo>
                  <a:pt x="98447" y="0"/>
                </a:moveTo>
                <a:lnTo>
                  <a:pt x="393787" y="0"/>
                </a:lnTo>
                <a:cubicBezTo>
                  <a:pt x="448157" y="0"/>
                  <a:pt x="492233" y="44076"/>
                  <a:pt x="492233" y="98447"/>
                </a:cubicBezTo>
                <a:lnTo>
                  <a:pt x="492233" y="393787"/>
                </a:lnTo>
                <a:cubicBezTo>
                  <a:pt x="492233" y="448157"/>
                  <a:pt x="448157" y="492233"/>
                  <a:pt x="393787" y="492233"/>
                </a:cubicBezTo>
                <a:lnTo>
                  <a:pt x="98447" y="492233"/>
                </a:lnTo>
                <a:cubicBezTo>
                  <a:pt x="44076" y="492233"/>
                  <a:pt x="0" y="448157"/>
                  <a:pt x="0" y="393787"/>
                </a:cubicBezTo>
                <a:lnTo>
                  <a:pt x="0" y="98447"/>
                </a:lnTo>
                <a:cubicBezTo>
                  <a:pt x="0" y="44076"/>
                  <a:pt x="44076" y="0"/>
                  <a:pt x="98447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578445" y="5636070"/>
            <a:ext cx="196893" cy="196893"/>
          </a:xfrm>
          <a:custGeom>
            <a:avLst/>
            <a:gdLst/>
            <a:ahLst/>
            <a:cxnLst/>
            <a:rect l="l" t="t" r="r" b="b"/>
            <a:pathLst>
              <a:path w="196893" h="196893">
                <a:moveTo>
                  <a:pt x="55492" y="0"/>
                </a:moveTo>
                <a:lnTo>
                  <a:pt x="141632" y="0"/>
                </a:lnTo>
                <a:cubicBezTo>
                  <a:pt x="151823" y="0"/>
                  <a:pt x="160130" y="8383"/>
                  <a:pt x="159745" y="18536"/>
                </a:cubicBezTo>
                <a:cubicBezTo>
                  <a:pt x="159668" y="20574"/>
                  <a:pt x="159591" y="22612"/>
                  <a:pt x="159476" y="24612"/>
                </a:cubicBezTo>
                <a:lnTo>
                  <a:pt x="178550" y="24612"/>
                </a:lnTo>
                <a:cubicBezTo>
                  <a:pt x="188587" y="24612"/>
                  <a:pt x="197432" y="32918"/>
                  <a:pt x="196663" y="43763"/>
                </a:cubicBezTo>
                <a:cubicBezTo>
                  <a:pt x="193778" y="83641"/>
                  <a:pt x="173397" y="105561"/>
                  <a:pt x="151285" y="117021"/>
                </a:cubicBezTo>
                <a:cubicBezTo>
                  <a:pt x="145209" y="120174"/>
                  <a:pt x="139017" y="122520"/>
                  <a:pt x="133134" y="124250"/>
                </a:cubicBezTo>
                <a:cubicBezTo>
                  <a:pt x="125366" y="135249"/>
                  <a:pt x="117290" y="141056"/>
                  <a:pt x="110868" y="144170"/>
                </a:cubicBezTo>
                <a:lnTo>
                  <a:pt x="110868" y="172282"/>
                </a:lnTo>
                <a:lnTo>
                  <a:pt x="135479" y="172282"/>
                </a:lnTo>
                <a:cubicBezTo>
                  <a:pt x="142286" y="172282"/>
                  <a:pt x="147785" y="177781"/>
                  <a:pt x="147785" y="184587"/>
                </a:cubicBezTo>
                <a:cubicBezTo>
                  <a:pt x="147785" y="191394"/>
                  <a:pt x="142286" y="196893"/>
                  <a:pt x="135479" y="196893"/>
                </a:cubicBezTo>
                <a:lnTo>
                  <a:pt x="61645" y="196893"/>
                </a:lnTo>
                <a:cubicBezTo>
                  <a:pt x="54838" y="196893"/>
                  <a:pt x="49339" y="191394"/>
                  <a:pt x="49339" y="184587"/>
                </a:cubicBezTo>
                <a:cubicBezTo>
                  <a:pt x="49339" y="177781"/>
                  <a:pt x="54838" y="172282"/>
                  <a:pt x="61645" y="172282"/>
                </a:cubicBezTo>
                <a:lnTo>
                  <a:pt x="86256" y="172282"/>
                </a:lnTo>
                <a:lnTo>
                  <a:pt x="86256" y="144170"/>
                </a:lnTo>
                <a:cubicBezTo>
                  <a:pt x="80103" y="141209"/>
                  <a:pt x="72451" y="135710"/>
                  <a:pt x="64990" y="125596"/>
                </a:cubicBezTo>
                <a:cubicBezTo>
                  <a:pt x="57914" y="123750"/>
                  <a:pt x="50223" y="120943"/>
                  <a:pt x="42724" y="116713"/>
                </a:cubicBezTo>
                <a:cubicBezTo>
                  <a:pt x="21920" y="105061"/>
                  <a:pt x="3153" y="83103"/>
                  <a:pt x="461" y="43686"/>
                </a:cubicBezTo>
                <a:cubicBezTo>
                  <a:pt x="-269" y="32880"/>
                  <a:pt x="8537" y="24573"/>
                  <a:pt x="18574" y="24573"/>
                </a:cubicBezTo>
                <a:lnTo>
                  <a:pt x="37648" y="24573"/>
                </a:lnTo>
                <a:cubicBezTo>
                  <a:pt x="37533" y="22574"/>
                  <a:pt x="37456" y="20574"/>
                  <a:pt x="37379" y="18497"/>
                </a:cubicBezTo>
                <a:cubicBezTo>
                  <a:pt x="36994" y="8306"/>
                  <a:pt x="45301" y="-38"/>
                  <a:pt x="55492" y="-38"/>
                </a:cubicBezTo>
                <a:close/>
                <a:moveTo>
                  <a:pt x="39033" y="43070"/>
                </a:moveTo>
                <a:lnTo>
                  <a:pt x="18882" y="43070"/>
                </a:lnTo>
                <a:cubicBezTo>
                  <a:pt x="21266" y="75642"/>
                  <a:pt x="36225" y="91948"/>
                  <a:pt x="51646" y="100600"/>
                </a:cubicBezTo>
                <a:cubicBezTo>
                  <a:pt x="46108" y="86256"/>
                  <a:pt x="41532" y="67528"/>
                  <a:pt x="39033" y="43070"/>
                </a:cubicBezTo>
                <a:close/>
                <a:moveTo>
                  <a:pt x="146132" y="98754"/>
                </a:moveTo>
                <a:cubicBezTo>
                  <a:pt x="161706" y="89602"/>
                  <a:pt x="175781" y="73335"/>
                  <a:pt x="178165" y="43070"/>
                </a:cubicBezTo>
                <a:lnTo>
                  <a:pt x="158053" y="43070"/>
                </a:lnTo>
                <a:cubicBezTo>
                  <a:pt x="155669" y="66490"/>
                  <a:pt x="151362" y="84679"/>
                  <a:pt x="146132" y="987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4" name="Text 42"/>
          <p:cNvSpPr/>
          <p:nvPr/>
        </p:nvSpPr>
        <p:spPr>
          <a:xfrm>
            <a:off x="9070678" y="5562235"/>
            <a:ext cx="1599758" cy="344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核心技能掌握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30775" y="6128303"/>
            <a:ext cx="7125075" cy="443010"/>
          </a:xfrm>
          <a:custGeom>
            <a:avLst/>
            <a:gdLst/>
            <a:ahLst/>
            <a:cxnLst/>
            <a:rect l="l" t="t" r="r" b="b"/>
            <a:pathLst>
              <a:path w="7125075" h="443010">
                <a:moveTo>
                  <a:pt x="98446" y="0"/>
                </a:moveTo>
                <a:lnTo>
                  <a:pt x="7026629" y="0"/>
                </a:lnTo>
                <a:cubicBezTo>
                  <a:pt x="7080999" y="0"/>
                  <a:pt x="7125075" y="44076"/>
                  <a:pt x="7125075" y="98446"/>
                </a:cubicBezTo>
                <a:lnTo>
                  <a:pt x="7125075" y="344564"/>
                </a:lnTo>
                <a:cubicBezTo>
                  <a:pt x="7125075" y="398934"/>
                  <a:pt x="7080999" y="443010"/>
                  <a:pt x="7026629" y="443010"/>
                </a:cubicBezTo>
                <a:lnTo>
                  <a:pt x="98446" y="443010"/>
                </a:lnTo>
                <a:cubicBezTo>
                  <a:pt x="44112" y="443010"/>
                  <a:pt x="0" y="398898"/>
                  <a:pt x="0" y="344564"/>
                </a:cubicBezTo>
                <a:lnTo>
                  <a:pt x="0" y="98446"/>
                </a:lnTo>
                <a:cubicBezTo>
                  <a:pt x="0" y="44076"/>
                  <a:pt x="44076" y="0"/>
                  <a:pt x="98446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8529222" y="6226749"/>
            <a:ext cx="1464394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分布式数据库设计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5114250" y="6226749"/>
            <a:ext cx="430704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精通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430775" y="6669759"/>
            <a:ext cx="7125075" cy="443010"/>
          </a:xfrm>
          <a:custGeom>
            <a:avLst/>
            <a:gdLst/>
            <a:ahLst/>
            <a:cxnLst/>
            <a:rect l="l" t="t" r="r" b="b"/>
            <a:pathLst>
              <a:path w="7125075" h="443010">
                <a:moveTo>
                  <a:pt x="98446" y="0"/>
                </a:moveTo>
                <a:lnTo>
                  <a:pt x="7026629" y="0"/>
                </a:lnTo>
                <a:cubicBezTo>
                  <a:pt x="7080999" y="0"/>
                  <a:pt x="7125075" y="44076"/>
                  <a:pt x="7125075" y="98446"/>
                </a:cubicBezTo>
                <a:lnTo>
                  <a:pt x="7125075" y="344564"/>
                </a:lnTo>
                <a:cubicBezTo>
                  <a:pt x="7125075" y="398934"/>
                  <a:pt x="7080999" y="443010"/>
                  <a:pt x="7026629" y="443010"/>
                </a:cubicBezTo>
                <a:lnTo>
                  <a:pt x="98446" y="443010"/>
                </a:lnTo>
                <a:cubicBezTo>
                  <a:pt x="44112" y="443010"/>
                  <a:pt x="0" y="398898"/>
                  <a:pt x="0" y="344564"/>
                </a:cubicBezTo>
                <a:lnTo>
                  <a:pt x="0" y="98446"/>
                </a:lnTo>
                <a:cubicBezTo>
                  <a:pt x="0" y="44076"/>
                  <a:pt x="44076" y="0"/>
                  <a:pt x="98446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529222" y="6768206"/>
            <a:ext cx="1255195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Serverless架构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5114250" y="6768206"/>
            <a:ext cx="430704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熟练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430775" y="7211216"/>
            <a:ext cx="7125075" cy="443010"/>
          </a:xfrm>
          <a:custGeom>
            <a:avLst/>
            <a:gdLst/>
            <a:ahLst/>
            <a:cxnLst/>
            <a:rect l="l" t="t" r="r" b="b"/>
            <a:pathLst>
              <a:path w="7125075" h="443010">
                <a:moveTo>
                  <a:pt x="98446" y="0"/>
                </a:moveTo>
                <a:lnTo>
                  <a:pt x="7026629" y="0"/>
                </a:lnTo>
                <a:cubicBezTo>
                  <a:pt x="7080999" y="0"/>
                  <a:pt x="7125075" y="44076"/>
                  <a:pt x="7125075" y="98446"/>
                </a:cubicBezTo>
                <a:lnTo>
                  <a:pt x="7125075" y="344564"/>
                </a:lnTo>
                <a:cubicBezTo>
                  <a:pt x="7125075" y="398934"/>
                  <a:pt x="7080999" y="443010"/>
                  <a:pt x="7026629" y="443010"/>
                </a:cubicBezTo>
                <a:lnTo>
                  <a:pt x="98446" y="443010"/>
                </a:lnTo>
                <a:cubicBezTo>
                  <a:pt x="44112" y="443010"/>
                  <a:pt x="0" y="398898"/>
                  <a:pt x="0" y="344564"/>
                </a:cubicBezTo>
                <a:lnTo>
                  <a:pt x="0" y="98446"/>
                </a:lnTo>
                <a:cubicBezTo>
                  <a:pt x="0" y="44076"/>
                  <a:pt x="44076" y="0"/>
                  <a:pt x="98446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8529222" y="7309662"/>
            <a:ext cx="1119830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对象存储技术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5114250" y="7309662"/>
            <a:ext cx="430704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熟练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430775" y="7752672"/>
            <a:ext cx="7125075" cy="443010"/>
          </a:xfrm>
          <a:custGeom>
            <a:avLst/>
            <a:gdLst/>
            <a:ahLst/>
            <a:cxnLst/>
            <a:rect l="l" t="t" r="r" b="b"/>
            <a:pathLst>
              <a:path w="7125075" h="443010">
                <a:moveTo>
                  <a:pt x="98446" y="0"/>
                </a:moveTo>
                <a:lnTo>
                  <a:pt x="7026629" y="0"/>
                </a:lnTo>
                <a:cubicBezTo>
                  <a:pt x="7080999" y="0"/>
                  <a:pt x="7125075" y="44076"/>
                  <a:pt x="7125075" y="98446"/>
                </a:cubicBezTo>
                <a:lnTo>
                  <a:pt x="7125075" y="344564"/>
                </a:lnTo>
                <a:cubicBezTo>
                  <a:pt x="7125075" y="398934"/>
                  <a:pt x="7080999" y="443010"/>
                  <a:pt x="7026629" y="443010"/>
                </a:cubicBezTo>
                <a:lnTo>
                  <a:pt x="98446" y="443010"/>
                </a:lnTo>
                <a:cubicBezTo>
                  <a:pt x="44112" y="443010"/>
                  <a:pt x="0" y="398898"/>
                  <a:pt x="0" y="344564"/>
                </a:cubicBezTo>
                <a:lnTo>
                  <a:pt x="0" y="98446"/>
                </a:lnTo>
                <a:cubicBezTo>
                  <a:pt x="0" y="44076"/>
                  <a:pt x="44076" y="0"/>
                  <a:pt x="98446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8529222" y="7851119"/>
            <a:ext cx="1119830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团队协作开发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5114250" y="7851119"/>
            <a:ext cx="430704" cy="246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精通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shetu66.com/f4aadae3b29f761db205fbe50671e44ad671349d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33" b="7833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11317">
                  <a:alpha val="95000"/>
                </a:srgbClr>
              </a:gs>
              <a:gs pos="50000">
                <a:srgbClr val="111317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7435850" y="978967"/>
            <a:ext cx="1384300" cy="1219200"/>
          </a:xfrm>
          <a:custGeom>
            <a:avLst/>
            <a:gdLst/>
            <a:ahLst/>
            <a:cxnLst/>
            <a:rect l="l" t="t" r="r" b="b"/>
            <a:pathLst>
              <a:path w="1384300" h="1219200">
                <a:moveTo>
                  <a:pt x="609600" y="0"/>
                </a:moveTo>
                <a:lnTo>
                  <a:pt x="774700" y="0"/>
                </a:lnTo>
                <a:cubicBezTo>
                  <a:pt x="1111147" y="0"/>
                  <a:pt x="1384300" y="273153"/>
                  <a:pt x="1384300" y="609600"/>
                </a:cubicBezTo>
                <a:lnTo>
                  <a:pt x="1384300" y="609600"/>
                </a:lnTo>
                <a:cubicBezTo>
                  <a:pt x="1384300" y="946047"/>
                  <a:pt x="1111147" y="1219200"/>
                  <a:pt x="7747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 w="25400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47000" y="1194867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762000"/>
                </a:moveTo>
                <a:cubicBezTo>
                  <a:pt x="591280" y="762000"/>
                  <a:pt x="762000" y="591280"/>
                  <a:pt x="762000" y="381000"/>
                </a:cubicBezTo>
                <a:cubicBezTo>
                  <a:pt x="762000" y="170720"/>
                  <a:pt x="591280" y="0"/>
                  <a:pt x="381000" y="0"/>
                </a:cubicBezTo>
                <a:cubicBezTo>
                  <a:pt x="170720" y="0"/>
                  <a:pt x="0" y="170720"/>
                  <a:pt x="0" y="381000"/>
                </a:cubicBezTo>
                <a:cubicBezTo>
                  <a:pt x="0" y="591280"/>
                  <a:pt x="170720" y="762000"/>
                  <a:pt x="381000" y="762000"/>
                </a:cubicBezTo>
                <a:close/>
                <a:moveTo>
                  <a:pt x="506611" y="316557"/>
                </a:moveTo>
                <a:lnTo>
                  <a:pt x="387548" y="507057"/>
                </a:lnTo>
                <a:cubicBezTo>
                  <a:pt x="381298" y="517029"/>
                  <a:pt x="370582" y="523280"/>
                  <a:pt x="358825" y="523875"/>
                </a:cubicBezTo>
                <a:cubicBezTo>
                  <a:pt x="347067" y="524470"/>
                  <a:pt x="335756" y="519113"/>
                  <a:pt x="328761" y="509587"/>
                </a:cubicBezTo>
                <a:lnTo>
                  <a:pt x="257324" y="414337"/>
                </a:lnTo>
                <a:cubicBezTo>
                  <a:pt x="245418" y="398562"/>
                  <a:pt x="248692" y="376238"/>
                  <a:pt x="264468" y="364331"/>
                </a:cubicBezTo>
                <a:cubicBezTo>
                  <a:pt x="280243" y="352425"/>
                  <a:pt x="302568" y="355699"/>
                  <a:pt x="314474" y="371475"/>
                </a:cubicBezTo>
                <a:lnTo>
                  <a:pt x="354657" y="425053"/>
                </a:lnTo>
                <a:lnTo>
                  <a:pt x="446038" y="278755"/>
                </a:lnTo>
                <a:cubicBezTo>
                  <a:pt x="456456" y="262086"/>
                  <a:pt x="478482" y="256877"/>
                  <a:pt x="495300" y="267444"/>
                </a:cubicBezTo>
                <a:cubicBezTo>
                  <a:pt x="512118" y="278011"/>
                  <a:pt x="517178" y="299889"/>
                  <a:pt x="506611" y="31670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" name="Text 3"/>
          <p:cNvSpPr/>
          <p:nvPr/>
        </p:nvSpPr>
        <p:spPr>
          <a:xfrm>
            <a:off x="5156200" y="2515667"/>
            <a:ext cx="5943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感谢聆听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15200" y="3963467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00000">
                  <a:alpha val="0"/>
                </a:srgbClr>
              </a:gs>
              <a:gs pos="50000">
                <a:srgbClr val="4FB99F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5308600" y="4420667"/>
            <a:ext cx="5638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从传统到现代，从单体到分布式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我们用代码诠释了数据库技术的演进之路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321300" y="5716067"/>
            <a:ext cx="56134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感谢老师的指导与评审，期待您的宝贵意见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46133" y="6945850"/>
            <a:ext cx="1849967" cy="1227667"/>
          </a:xfrm>
          <a:custGeom>
            <a:avLst/>
            <a:gdLst/>
            <a:ahLst/>
            <a:cxnLst/>
            <a:rect l="l" t="t" r="r" b="b"/>
            <a:pathLst>
              <a:path w="1849967" h="1227667">
                <a:moveTo>
                  <a:pt x="152403" y="0"/>
                </a:moveTo>
                <a:lnTo>
                  <a:pt x="1697564" y="0"/>
                </a:lnTo>
                <a:cubicBezTo>
                  <a:pt x="1781734" y="0"/>
                  <a:pt x="1849967" y="68233"/>
                  <a:pt x="1849967" y="152403"/>
                </a:cubicBezTo>
                <a:lnTo>
                  <a:pt x="1849967" y="1075264"/>
                </a:lnTo>
                <a:cubicBezTo>
                  <a:pt x="1849967" y="1159434"/>
                  <a:pt x="1781734" y="1227667"/>
                  <a:pt x="1697564" y="1227667"/>
                </a:cubicBezTo>
                <a:lnTo>
                  <a:pt x="152403" y="1227667"/>
                </a:lnTo>
                <a:cubicBezTo>
                  <a:pt x="68233" y="1227667"/>
                  <a:pt x="0" y="1159434"/>
                  <a:pt x="0" y="1075264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158317" y="7153275"/>
            <a:ext cx="162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FB99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分布式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209117" y="7712075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存算分离架构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05133" y="6945850"/>
            <a:ext cx="1849967" cy="1227667"/>
          </a:xfrm>
          <a:custGeom>
            <a:avLst/>
            <a:gdLst/>
            <a:ahLst/>
            <a:cxnLst/>
            <a:rect l="l" t="t" r="r" b="b"/>
            <a:pathLst>
              <a:path w="1849967" h="1227667">
                <a:moveTo>
                  <a:pt x="152403" y="0"/>
                </a:moveTo>
                <a:lnTo>
                  <a:pt x="1697564" y="0"/>
                </a:lnTo>
                <a:cubicBezTo>
                  <a:pt x="1781734" y="0"/>
                  <a:pt x="1849967" y="68233"/>
                  <a:pt x="1849967" y="152403"/>
                </a:cubicBezTo>
                <a:lnTo>
                  <a:pt x="1849967" y="1075264"/>
                </a:lnTo>
                <a:cubicBezTo>
                  <a:pt x="1849967" y="1159434"/>
                  <a:pt x="1781734" y="1227667"/>
                  <a:pt x="1697564" y="1227667"/>
                </a:cubicBezTo>
                <a:lnTo>
                  <a:pt x="152403" y="1227667"/>
                </a:lnTo>
                <a:cubicBezTo>
                  <a:pt x="68233" y="1227667"/>
                  <a:pt x="0" y="1159434"/>
                  <a:pt x="0" y="1075264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317317" y="7153275"/>
            <a:ext cx="162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FB99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Serverless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368117" y="7712075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零运维自动扩容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364133" y="6945850"/>
            <a:ext cx="1849967" cy="1227667"/>
          </a:xfrm>
          <a:custGeom>
            <a:avLst/>
            <a:gdLst/>
            <a:ahLst/>
            <a:cxnLst/>
            <a:rect l="l" t="t" r="r" b="b"/>
            <a:pathLst>
              <a:path w="1849967" h="1227667">
                <a:moveTo>
                  <a:pt x="152403" y="0"/>
                </a:moveTo>
                <a:lnTo>
                  <a:pt x="1697564" y="0"/>
                </a:lnTo>
                <a:cubicBezTo>
                  <a:pt x="1781734" y="0"/>
                  <a:pt x="1849967" y="68233"/>
                  <a:pt x="1849967" y="152403"/>
                </a:cubicBezTo>
                <a:lnTo>
                  <a:pt x="1849967" y="1075264"/>
                </a:lnTo>
                <a:cubicBezTo>
                  <a:pt x="1849967" y="1159434"/>
                  <a:pt x="1781734" y="1227667"/>
                  <a:pt x="1697564" y="1227667"/>
                </a:cubicBezTo>
                <a:lnTo>
                  <a:pt x="152403" y="1227667"/>
                </a:lnTo>
                <a:cubicBezTo>
                  <a:pt x="68233" y="1227667"/>
                  <a:pt x="0" y="1159434"/>
                  <a:pt x="0" y="1075264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76317" y="7153275"/>
            <a:ext cx="162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FB99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边缘计算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27117" y="7712075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全球低延迟访问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atasystem.oss-v4.kk30.net/0491288fd7253cb3f903ec9365cf2bb5bab0837e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1757" b="17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11317"/>
              </a:gs>
              <a:gs pos="50000">
                <a:srgbClr val="111317">
                  <a:alpha val="90000"/>
                </a:srgbClr>
              </a:gs>
              <a:gs pos="100000">
                <a:srgbClr val="111317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2233" y="1437217"/>
            <a:ext cx="2662767" cy="668867"/>
          </a:xfrm>
          <a:custGeom>
            <a:avLst/>
            <a:gdLst/>
            <a:ahLst/>
            <a:cxnLst/>
            <a:rect l="l" t="t" r="r" b="b"/>
            <a:pathLst>
              <a:path w="2662767" h="668867">
                <a:moveTo>
                  <a:pt x="152401" y="0"/>
                </a:moveTo>
                <a:lnTo>
                  <a:pt x="2510365" y="0"/>
                </a:lnTo>
                <a:cubicBezTo>
                  <a:pt x="2594478" y="0"/>
                  <a:pt x="2662767" y="68289"/>
                  <a:pt x="2662767" y="152401"/>
                </a:cubicBezTo>
                <a:lnTo>
                  <a:pt x="2662767" y="516465"/>
                </a:lnTo>
                <a:cubicBezTo>
                  <a:pt x="2662767" y="600578"/>
                  <a:pt x="2594478" y="668867"/>
                  <a:pt x="2510365" y="668867"/>
                </a:cubicBezTo>
                <a:lnTo>
                  <a:pt x="152401" y="668867"/>
                </a:lnTo>
                <a:cubicBezTo>
                  <a:pt x="68289" y="668867"/>
                  <a:pt x="0" y="600578"/>
                  <a:pt x="0" y="516465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1267" y="1602318"/>
            <a:ext cx="2167467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spc="20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ONE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355850"/>
            <a:ext cx="2074333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4FB99F">
                    <a:alpha val="30000"/>
                  </a:srgbClr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4548718"/>
            <a:ext cx="4953000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系统概述与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设计背景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758518"/>
            <a:ext cx="2438400" cy="50800"/>
          </a:xfrm>
          <a:custGeom>
            <a:avLst/>
            <a:gdLst/>
            <a:ahLst/>
            <a:cxnLst/>
            <a:rect l="l" t="t" r="r" b="b"/>
            <a:pathLst>
              <a:path w="2438400" h="50800">
                <a:moveTo>
                  <a:pt x="0" y="0"/>
                </a:moveTo>
                <a:lnTo>
                  <a:pt x="2438400" y="0"/>
                </a:lnTo>
                <a:lnTo>
                  <a:pt x="243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08000" y="7215718"/>
            <a:ext cx="4724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从传统存储痛点到分布式架构演进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625475" y="622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4005" y="0"/>
                  <a:pt x="98693" y="2813"/>
                  <a:pt x="101124" y="7293"/>
                </a:cubicBezTo>
                <a:lnTo>
                  <a:pt x="176133" y="146199"/>
                </a:lnTo>
                <a:cubicBezTo>
                  <a:pt x="178460" y="150505"/>
                  <a:pt x="178356" y="155714"/>
                  <a:pt x="175855" y="159916"/>
                </a:cubicBezTo>
                <a:cubicBezTo>
                  <a:pt x="173355" y="164118"/>
                  <a:pt x="168806" y="166688"/>
                  <a:pt x="163909" y="166688"/>
                </a:cubicBezTo>
                <a:lnTo>
                  <a:pt x="13891" y="166688"/>
                </a:lnTo>
                <a:cubicBezTo>
                  <a:pt x="8994" y="166688"/>
                  <a:pt x="4480" y="164118"/>
                  <a:pt x="1945" y="159916"/>
                </a:cubicBezTo>
                <a:cubicBezTo>
                  <a:pt x="-590" y="155714"/>
                  <a:pt x="-660" y="150505"/>
                  <a:pt x="1667" y="146199"/>
                </a:cubicBezTo>
                <a:lnTo>
                  <a:pt x="76676" y="7293"/>
                </a:lnTo>
                <a:cubicBezTo>
                  <a:pt x="79107" y="2813"/>
                  <a:pt x="83795" y="0"/>
                  <a:pt x="88900" y="0"/>
                </a:cubicBezTo>
                <a:close/>
                <a:moveTo>
                  <a:pt x="88900" y="58341"/>
                </a:moveTo>
                <a:cubicBezTo>
                  <a:pt x="84281" y="58341"/>
                  <a:pt x="80566" y="62056"/>
                  <a:pt x="80566" y="66675"/>
                </a:cubicBezTo>
                <a:lnTo>
                  <a:pt x="80566" y="105569"/>
                </a:lnTo>
                <a:cubicBezTo>
                  <a:pt x="80566" y="110187"/>
                  <a:pt x="84281" y="113903"/>
                  <a:pt x="88900" y="113903"/>
                </a:cubicBezTo>
                <a:cubicBezTo>
                  <a:pt x="93519" y="113903"/>
                  <a:pt x="97234" y="110187"/>
                  <a:pt x="97234" y="105569"/>
                </a:cubicBezTo>
                <a:lnTo>
                  <a:pt x="97234" y="66675"/>
                </a:lnTo>
                <a:cubicBezTo>
                  <a:pt x="97234" y="62056"/>
                  <a:pt x="93519" y="58341"/>
                  <a:pt x="88900" y="58341"/>
                </a:cubicBezTo>
                <a:close/>
                <a:moveTo>
                  <a:pt x="98172" y="133350"/>
                </a:moveTo>
                <a:cubicBezTo>
                  <a:pt x="98383" y="129908"/>
                  <a:pt x="96667" y="126634"/>
                  <a:pt x="93716" y="124849"/>
                </a:cubicBezTo>
                <a:cubicBezTo>
                  <a:pt x="90766" y="123065"/>
                  <a:pt x="87069" y="123065"/>
                  <a:pt x="84119" y="124849"/>
                </a:cubicBezTo>
                <a:cubicBezTo>
                  <a:pt x="81168" y="126634"/>
                  <a:pt x="79452" y="129908"/>
                  <a:pt x="79663" y="133350"/>
                </a:cubicBezTo>
                <a:cubicBezTo>
                  <a:pt x="79452" y="136792"/>
                  <a:pt x="81168" y="140066"/>
                  <a:pt x="84119" y="141851"/>
                </a:cubicBezTo>
                <a:cubicBezTo>
                  <a:pt x="87069" y="143635"/>
                  <a:pt x="90766" y="143635"/>
                  <a:pt x="93716" y="141851"/>
                </a:cubicBezTo>
                <a:cubicBezTo>
                  <a:pt x="96667" y="140066"/>
                  <a:pt x="98383" y="136792"/>
                  <a:pt x="98172" y="13335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584200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DEFINITION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016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项目背景:传统存储系统的困境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233" y="1833033"/>
            <a:ext cx="4897967" cy="2726267"/>
          </a:xfrm>
          <a:custGeom>
            <a:avLst/>
            <a:gdLst/>
            <a:ahLst/>
            <a:cxnLst/>
            <a:rect l="l" t="t" r="r" b="b"/>
            <a:pathLst>
              <a:path w="4897967" h="2726267">
                <a:moveTo>
                  <a:pt x="152398" y="0"/>
                </a:moveTo>
                <a:lnTo>
                  <a:pt x="4745568" y="0"/>
                </a:lnTo>
                <a:cubicBezTo>
                  <a:pt x="4829736" y="0"/>
                  <a:pt x="4897967" y="68231"/>
                  <a:pt x="4897967" y="152398"/>
                </a:cubicBezTo>
                <a:lnTo>
                  <a:pt x="4897967" y="2573868"/>
                </a:lnTo>
                <a:cubicBezTo>
                  <a:pt x="4897967" y="2658036"/>
                  <a:pt x="4829736" y="2726267"/>
                  <a:pt x="4745568" y="2726267"/>
                </a:cubicBezTo>
                <a:lnTo>
                  <a:pt x="152398" y="2726267"/>
                </a:lnTo>
                <a:cubicBezTo>
                  <a:pt x="68231" y="2726267"/>
                  <a:pt x="0" y="2658036"/>
                  <a:pt x="0" y="2573868"/>
                </a:cubicBezTo>
                <a:lnTo>
                  <a:pt x="0" y="152398"/>
                </a:lnTo>
                <a:cubicBezTo>
                  <a:pt x="0" y="68231"/>
                  <a:pt x="68231" y="0"/>
                  <a:pt x="15239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70467" y="20912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948267" y="22690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27000" y="206375"/>
                </a:moveTo>
                <a:cubicBezTo>
                  <a:pt x="144512" y="206375"/>
                  <a:pt x="158750" y="192137"/>
                  <a:pt x="158750" y="174625"/>
                </a:cubicBezTo>
                <a:cubicBezTo>
                  <a:pt x="158750" y="166588"/>
                  <a:pt x="155773" y="159196"/>
                  <a:pt x="150813" y="153640"/>
                </a:cubicBezTo>
                <a:lnTo>
                  <a:pt x="185291" y="84733"/>
                </a:lnTo>
                <a:cubicBezTo>
                  <a:pt x="188218" y="78829"/>
                  <a:pt x="185837" y="71686"/>
                  <a:pt x="179983" y="68759"/>
                </a:cubicBezTo>
                <a:cubicBezTo>
                  <a:pt x="174129" y="65832"/>
                  <a:pt x="166936" y="68213"/>
                  <a:pt x="164009" y="74067"/>
                </a:cubicBezTo>
                <a:lnTo>
                  <a:pt x="129530" y="142974"/>
                </a:lnTo>
                <a:cubicBezTo>
                  <a:pt x="128687" y="142925"/>
                  <a:pt x="127843" y="142875"/>
                  <a:pt x="127000" y="142875"/>
                </a:cubicBezTo>
                <a:cubicBezTo>
                  <a:pt x="109488" y="142875"/>
                  <a:pt x="95250" y="157113"/>
                  <a:pt x="95250" y="174625"/>
                </a:cubicBezTo>
                <a:cubicBezTo>
                  <a:pt x="95250" y="192137"/>
                  <a:pt x="109488" y="206375"/>
                  <a:pt x="127000" y="206375"/>
                </a:cubicBezTo>
                <a:close/>
                <a:moveTo>
                  <a:pt x="87313" y="71438"/>
                </a:moveTo>
                <a:cubicBezTo>
                  <a:pt x="87313" y="62676"/>
                  <a:pt x="80199" y="55563"/>
                  <a:pt x="71438" y="55563"/>
                </a:cubicBezTo>
                <a:cubicBezTo>
                  <a:pt x="62676" y="55563"/>
                  <a:pt x="55563" y="62676"/>
                  <a:pt x="55563" y="71438"/>
                </a:cubicBezTo>
                <a:cubicBezTo>
                  <a:pt x="55563" y="80199"/>
                  <a:pt x="62676" y="87313"/>
                  <a:pt x="71438" y="87313"/>
                </a:cubicBezTo>
                <a:cubicBezTo>
                  <a:pt x="80199" y="87313"/>
                  <a:pt x="87313" y="80199"/>
                  <a:pt x="87313" y="71438"/>
                </a:cubicBezTo>
                <a:close/>
                <a:moveTo>
                  <a:pt x="47625" y="142875"/>
                </a:moveTo>
                <a:cubicBezTo>
                  <a:pt x="56387" y="142875"/>
                  <a:pt x="63500" y="135762"/>
                  <a:pt x="63500" y="127000"/>
                </a:cubicBez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lose/>
                <a:moveTo>
                  <a:pt x="222250" y="127000"/>
                </a:moveTo>
                <a:cubicBezTo>
                  <a:pt x="222250" y="118238"/>
                  <a:pt x="215137" y="111125"/>
                  <a:pt x="206375" y="111125"/>
                </a:cubicBezTo>
                <a:cubicBezTo>
                  <a:pt x="197613" y="111125"/>
                  <a:pt x="190500" y="118238"/>
                  <a:pt x="190500" y="127000"/>
                </a:cubicBezTo>
                <a:cubicBezTo>
                  <a:pt x="190500" y="135762"/>
                  <a:pt x="197613" y="142875"/>
                  <a:pt x="206375" y="142875"/>
                </a:cubicBezTo>
                <a:cubicBezTo>
                  <a:pt x="215137" y="142875"/>
                  <a:pt x="222250" y="135762"/>
                  <a:pt x="222250" y="12700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532467" y="2218268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性能瓶颈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70467" y="2904068"/>
            <a:ext cx="4483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BLOB字段拖累性能: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传统方案将文件以二进制大对象形式存入关系型数据库，导致数据库体积臃肿、I/O读写性能急剧下降。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867" y="4085168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22225" y="16078"/>
                  <a:pt x="17259" y="11112"/>
                  <a:pt x="11112" y="11112"/>
                </a:cubicBezTo>
                <a:cubicBezTo>
                  <a:pt x="4966" y="11112"/>
                  <a:pt x="0" y="16078"/>
                  <a:pt x="0" y="22225"/>
                </a:cubicBezTo>
                <a:lnTo>
                  <a:pt x="0" y="138906"/>
                </a:lnTo>
                <a:cubicBezTo>
                  <a:pt x="0" y="154255"/>
                  <a:pt x="12432" y="166688"/>
                  <a:pt x="27781" y="166688"/>
                </a:cubicBezTo>
                <a:lnTo>
                  <a:pt x="166688" y="166688"/>
                </a:lnTo>
                <a:cubicBezTo>
                  <a:pt x="172834" y="166688"/>
                  <a:pt x="177800" y="161722"/>
                  <a:pt x="177800" y="155575"/>
                </a:cubicBezTo>
                <a:cubicBezTo>
                  <a:pt x="177800" y="149428"/>
                  <a:pt x="172834" y="144463"/>
                  <a:pt x="166688" y="144463"/>
                </a:cubicBezTo>
                <a:lnTo>
                  <a:pt x="27781" y="144463"/>
                </a:lnTo>
                <a:cubicBezTo>
                  <a:pt x="24725" y="144463"/>
                  <a:pt x="22225" y="141962"/>
                  <a:pt x="22225" y="138906"/>
                </a:cubicBezTo>
                <a:lnTo>
                  <a:pt x="22225" y="22225"/>
                </a:lnTo>
                <a:close/>
                <a:moveTo>
                  <a:pt x="163423" y="52298"/>
                </a:moveTo>
                <a:cubicBezTo>
                  <a:pt x="167764" y="47957"/>
                  <a:pt x="167764" y="40908"/>
                  <a:pt x="163423" y="36567"/>
                </a:cubicBezTo>
                <a:cubicBezTo>
                  <a:pt x="159082" y="32226"/>
                  <a:pt x="152033" y="32226"/>
                  <a:pt x="147692" y="36567"/>
                </a:cubicBezTo>
                <a:lnTo>
                  <a:pt x="111125" y="73169"/>
                </a:lnTo>
                <a:lnTo>
                  <a:pt x="91192" y="53271"/>
                </a:lnTo>
                <a:cubicBezTo>
                  <a:pt x="86851" y="48930"/>
                  <a:pt x="79802" y="48930"/>
                  <a:pt x="75461" y="53271"/>
                </a:cubicBezTo>
                <a:lnTo>
                  <a:pt x="42123" y="86608"/>
                </a:lnTo>
                <a:cubicBezTo>
                  <a:pt x="37783" y="90949"/>
                  <a:pt x="37783" y="97998"/>
                  <a:pt x="42123" y="102339"/>
                </a:cubicBezTo>
                <a:cubicBezTo>
                  <a:pt x="46464" y="106680"/>
                  <a:pt x="53514" y="106680"/>
                  <a:pt x="57854" y="102339"/>
                </a:cubicBezTo>
                <a:lnTo>
                  <a:pt x="83344" y="76850"/>
                </a:lnTo>
                <a:lnTo>
                  <a:pt x="103277" y="96783"/>
                </a:lnTo>
                <a:cubicBezTo>
                  <a:pt x="107618" y="101124"/>
                  <a:pt x="114667" y="101124"/>
                  <a:pt x="119008" y="96783"/>
                </a:cubicBezTo>
                <a:lnTo>
                  <a:pt x="163458" y="52333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2" name="Text 10"/>
          <p:cNvSpPr/>
          <p:nvPr/>
        </p:nvSpPr>
        <p:spPr>
          <a:xfrm>
            <a:off x="1094317" y="4047068"/>
            <a:ext cx="172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查询延迟增加300%+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76900" y="1833033"/>
            <a:ext cx="4897967" cy="2726267"/>
          </a:xfrm>
          <a:custGeom>
            <a:avLst/>
            <a:gdLst/>
            <a:ahLst/>
            <a:cxnLst/>
            <a:rect l="l" t="t" r="r" b="b"/>
            <a:pathLst>
              <a:path w="4897967" h="2726267">
                <a:moveTo>
                  <a:pt x="152398" y="0"/>
                </a:moveTo>
                <a:lnTo>
                  <a:pt x="4745568" y="0"/>
                </a:lnTo>
                <a:cubicBezTo>
                  <a:pt x="4829736" y="0"/>
                  <a:pt x="4897967" y="68231"/>
                  <a:pt x="4897967" y="152398"/>
                </a:cubicBezTo>
                <a:lnTo>
                  <a:pt x="4897967" y="2573868"/>
                </a:lnTo>
                <a:cubicBezTo>
                  <a:pt x="4897967" y="2658036"/>
                  <a:pt x="4829736" y="2726267"/>
                  <a:pt x="4745568" y="2726267"/>
                </a:cubicBezTo>
                <a:lnTo>
                  <a:pt x="152398" y="2726267"/>
                </a:lnTo>
                <a:cubicBezTo>
                  <a:pt x="68231" y="2726267"/>
                  <a:pt x="0" y="2658036"/>
                  <a:pt x="0" y="2573868"/>
                </a:cubicBezTo>
                <a:lnTo>
                  <a:pt x="0" y="152398"/>
                </a:lnTo>
                <a:cubicBezTo>
                  <a:pt x="0" y="68231"/>
                  <a:pt x="68231" y="0"/>
                  <a:pt x="15239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935133" y="20912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128808" y="2269068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83344" y="15875"/>
                </a:moveTo>
                <a:lnTo>
                  <a:pt x="11906" y="15875"/>
                </a:lnTo>
                <a:cubicBezTo>
                  <a:pt x="5308" y="15875"/>
                  <a:pt x="0" y="21183"/>
                  <a:pt x="0" y="27781"/>
                </a:cubicBezTo>
                <a:lnTo>
                  <a:pt x="0" y="99219"/>
                </a:lnTo>
                <a:cubicBezTo>
                  <a:pt x="0" y="104031"/>
                  <a:pt x="2877" y="108396"/>
                  <a:pt x="7342" y="110232"/>
                </a:cubicBezTo>
                <a:cubicBezTo>
                  <a:pt x="11807" y="112068"/>
                  <a:pt x="16917" y="111026"/>
                  <a:pt x="20340" y="107652"/>
                </a:cubicBezTo>
                <a:lnTo>
                  <a:pt x="40184" y="87809"/>
                </a:lnTo>
                <a:lnTo>
                  <a:pt x="79375" y="127000"/>
                </a:lnTo>
                <a:lnTo>
                  <a:pt x="40184" y="166191"/>
                </a:lnTo>
                <a:lnTo>
                  <a:pt x="20340" y="146348"/>
                </a:lnTo>
                <a:cubicBezTo>
                  <a:pt x="16917" y="142925"/>
                  <a:pt x="11807" y="141932"/>
                  <a:pt x="7342" y="143768"/>
                </a:cubicBezTo>
                <a:cubicBezTo>
                  <a:pt x="2877" y="145604"/>
                  <a:pt x="0" y="149969"/>
                  <a:pt x="0" y="154781"/>
                </a:cubicBezTo>
                <a:lnTo>
                  <a:pt x="0" y="226219"/>
                </a:lnTo>
                <a:cubicBezTo>
                  <a:pt x="0" y="232817"/>
                  <a:pt x="5308" y="238125"/>
                  <a:pt x="11906" y="238125"/>
                </a:cubicBezTo>
                <a:lnTo>
                  <a:pt x="83344" y="238125"/>
                </a:lnTo>
                <a:cubicBezTo>
                  <a:pt x="88156" y="238125"/>
                  <a:pt x="92521" y="235248"/>
                  <a:pt x="94357" y="230783"/>
                </a:cubicBezTo>
                <a:cubicBezTo>
                  <a:pt x="96193" y="226318"/>
                  <a:pt x="95200" y="221208"/>
                  <a:pt x="91777" y="217785"/>
                </a:cubicBezTo>
                <a:lnTo>
                  <a:pt x="71934" y="197941"/>
                </a:lnTo>
                <a:lnTo>
                  <a:pt x="111125" y="158750"/>
                </a:lnTo>
                <a:lnTo>
                  <a:pt x="150316" y="197941"/>
                </a:lnTo>
                <a:lnTo>
                  <a:pt x="130473" y="217785"/>
                </a:lnTo>
                <a:cubicBezTo>
                  <a:pt x="127050" y="221208"/>
                  <a:pt x="126057" y="226318"/>
                  <a:pt x="127893" y="230783"/>
                </a:cubicBezTo>
                <a:cubicBezTo>
                  <a:pt x="129729" y="235248"/>
                  <a:pt x="134094" y="238125"/>
                  <a:pt x="138906" y="238125"/>
                </a:cubicBezTo>
                <a:lnTo>
                  <a:pt x="210344" y="238125"/>
                </a:lnTo>
                <a:cubicBezTo>
                  <a:pt x="216942" y="238125"/>
                  <a:pt x="222250" y="232817"/>
                  <a:pt x="222250" y="226219"/>
                </a:cubicBezTo>
                <a:lnTo>
                  <a:pt x="222250" y="154781"/>
                </a:lnTo>
                <a:cubicBezTo>
                  <a:pt x="222250" y="149969"/>
                  <a:pt x="219373" y="145604"/>
                  <a:pt x="214908" y="143768"/>
                </a:cubicBezTo>
                <a:cubicBezTo>
                  <a:pt x="210443" y="141932"/>
                  <a:pt x="205333" y="142925"/>
                  <a:pt x="201910" y="146348"/>
                </a:cubicBezTo>
                <a:lnTo>
                  <a:pt x="182066" y="166191"/>
                </a:lnTo>
                <a:lnTo>
                  <a:pt x="142875" y="127000"/>
                </a:lnTo>
                <a:lnTo>
                  <a:pt x="182066" y="87809"/>
                </a:lnTo>
                <a:lnTo>
                  <a:pt x="201910" y="107652"/>
                </a:lnTo>
                <a:cubicBezTo>
                  <a:pt x="205333" y="111075"/>
                  <a:pt x="210443" y="112068"/>
                  <a:pt x="214908" y="110232"/>
                </a:cubicBezTo>
                <a:cubicBezTo>
                  <a:pt x="219373" y="108396"/>
                  <a:pt x="222250" y="104031"/>
                  <a:pt x="222250" y="99219"/>
                </a:cubicBezTo>
                <a:lnTo>
                  <a:pt x="222250" y="27781"/>
                </a:lnTo>
                <a:cubicBezTo>
                  <a:pt x="222250" y="21183"/>
                  <a:pt x="216942" y="15875"/>
                  <a:pt x="210344" y="15875"/>
                </a:cubicBezTo>
                <a:lnTo>
                  <a:pt x="138906" y="15875"/>
                </a:lnTo>
                <a:cubicBezTo>
                  <a:pt x="134094" y="15875"/>
                  <a:pt x="129729" y="18752"/>
                  <a:pt x="127893" y="23217"/>
                </a:cubicBezTo>
                <a:cubicBezTo>
                  <a:pt x="126057" y="27682"/>
                  <a:pt x="127099" y="32792"/>
                  <a:pt x="130473" y="36215"/>
                </a:cubicBezTo>
                <a:lnTo>
                  <a:pt x="150316" y="56059"/>
                </a:lnTo>
                <a:lnTo>
                  <a:pt x="111125" y="95250"/>
                </a:lnTo>
                <a:lnTo>
                  <a:pt x="71934" y="56059"/>
                </a:lnTo>
                <a:lnTo>
                  <a:pt x="91777" y="36215"/>
                </a:lnTo>
                <a:cubicBezTo>
                  <a:pt x="95200" y="32792"/>
                  <a:pt x="96193" y="27682"/>
                  <a:pt x="94357" y="23217"/>
                </a:cubicBezTo>
                <a:cubicBezTo>
                  <a:pt x="92521" y="18752"/>
                  <a:pt x="88156" y="15875"/>
                  <a:pt x="83344" y="15875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6" name="Text 14"/>
          <p:cNvSpPr/>
          <p:nvPr/>
        </p:nvSpPr>
        <p:spPr>
          <a:xfrm>
            <a:off x="6697134" y="2218268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扩展性限制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935133" y="2904068"/>
            <a:ext cx="4483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单体架构难扩展: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单机MySQL无法水平扩展，存储容量和并发连接数存在硬上限，难以应对海量文件存储需求。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71646" y="40851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22225" y="11112"/>
                </a:moveTo>
                <a:cubicBezTo>
                  <a:pt x="9967" y="11112"/>
                  <a:pt x="0" y="21079"/>
                  <a:pt x="0" y="33337"/>
                </a:cubicBezTo>
                <a:lnTo>
                  <a:pt x="0" y="55563"/>
                </a:lnTo>
                <a:cubicBezTo>
                  <a:pt x="0" y="67821"/>
                  <a:pt x="9967" y="77788"/>
                  <a:pt x="22225" y="77788"/>
                </a:cubicBezTo>
                <a:lnTo>
                  <a:pt x="133350" y="77788"/>
                </a:lnTo>
                <a:cubicBezTo>
                  <a:pt x="145608" y="77788"/>
                  <a:pt x="155575" y="67821"/>
                  <a:pt x="155575" y="55563"/>
                </a:cubicBezTo>
                <a:lnTo>
                  <a:pt x="155575" y="33337"/>
                </a:lnTo>
                <a:cubicBezTo>
                  <a:pt x="155575" y="21079"/>
                  <a:pt x="145608" y="11112"/>
                  <a:pt x="133350" y="11112"/>
                </a:cubicBezTo>
                <a:lnTo>
                  <a:pt x="22225" y="11112"/>
                </a:lnTo>
                <a:close/>
                <a:moveTo>
                  <a:pt x="97234" y="36116"/>
                </a:moveTo>
                <a:cubicBezTo>
                  <a:pt x="101834" y="36116"/>
                  <a:pt x="105569" y="39850"/>
                  <a:pt x="105569" y="44450"/>
                </a:cubicBezTo>
                <a:cubicBezTo>
                  <a:pt x="105569" y="49050"/>
                  <a:pt x="101834" y="52784"/>
                  <a:pt x="97234" y="52784"/>
                </a:cubicBezTo>
                <a:cubicBezTo>
                  <a:pt x="92635" y="52784"/>
                  <a:pt x="88900" y="49050"/>
                  <a:pt x="88900" y="44450"/>
                </a:cubicBezTo>
                <a:cubicBezTo>
                  <a:pt x="88900" y="39850"/>
                  <a:pt x="92635" y="36116"/>
                  <a:pt x="97234" y="36116"/>
                </a:cubicBezTo>
                <a:close/>
                <a:moveTo>
                  <a:pt x="116681" y="44450"/>
                </a:moveTo>
                <a:cubicBezTo>
                  <a:pt x="116681" y="39850"/>
                  <a:pt x="120416" y="36116"/>
                  <a:pt x="125016" y="36116"/>
                </a:cubicBezTo>
                <a:cubicBezTo>
                  <a:pt x="129615" y="36116"/>
                  <a:pt x="133350" y="39850"/>
                  <a:pt x="133350" y="44450"/>
                </a:cubicBezTo>
                <a:cubicBezTo>
                  <a:pt x="133350" y="49050"/>
                  <a:pt x="129615" y="52784"/>
                  <a:pt x="125016" y="52784"/>
                </a:cubicBezTo>
                <a:cubicBezTo>
                  <a:pt x="120416" y="52784"/>
                  <a:pt x="116681" y="49050"/>
                  <a:pt x="116681" y="44450"/>
                </a:cubicBezTo>
                <a:close/>
                <a:moveTo>
                  <a:pt x="22225" y="100013"/>
                </a:moveTo>
                <a:cubicBezTo>
                  <a:pt x="9967" y="100013"/>
                  <a:pt x="0" y="109979"/>
                  <a:pt x="0" y="122238"/>
                </a:cubicBezTo>
                <a:lnTo>
                  <a:pt x="0" y="144463"/>
                </a:lnTo>
                <a:cubicBezTo>
                  <a:pt x="0" y="156721"/>
                  <a:pt x="9967" y="166688"/>
                  <a:pt x="22225" y="166688"/>
                </a:cubicBezTo>
                <a:lnTo>
                  <a:pt x="133350" y="166688"/>
                </a:lnTo>
                <a:cubicBezTo>
                  <a:pt x="145608" y="166688"/>
                  <a:pt x="155575" y="156721"/>
                  <a:pt x="155575" y="144463"/>
                </a:cubicBezTo>
                <a:lnTo>
                  <a:pt x="155575" y="122238"/>
                </a:lnTo>
                <a:cubicBezTo>
                  <a:pt x="155575" y="109979"/>
                  <a:pt x="145608" y="100013"/>
                  <a:pt x="133350" y="100013"/>
                </a:cubicBezTo>
                <a:lnTo>
                  <a:pt x="22225" y="100013"/>
                </a:lnTo>
                <a:close/>
                <a:moveTo>
                  <a:pt x="97234" y="125016"/>
                </a:moveTo>
                <a:cubicBezTo>
                  <a:pt x="101834" y="125016"/>
                  <a:pt x="105569" y="128750"/>
                  <a:pt x="105569" y="133350"/>
                </a:cubicBezTo>
                <a:cubicBezTo>
                  <a:pt x="105569" y="137950"/>
                  <a:pt x="101834" y="141684"/>
                  <a:pt x="97234" y="141684"/>
                </a:cubicBezTo>
                <a:cubicBezTo>
                  <a:pt x="92635" y="141684"/>
                  <a:pt x="88900" y="137950"/>
                  <a:pt x="88900" y="133350"/>
                </a:cubicBezTo>
                <a:cubicBezTo>
                  <a:pt x="88900" y="128750"/>
                  <a:pt x="92635" y="125016"/>
                  <a:pt x="97234" y="125016"/>
                </a:cubicBezTo>
                <a:close/>
                <a:moveTo>
                  <a:pt x="116681" y="133350"/>
                </a:moveTo>
                <a:cubicBezTo>
                  <a:pt x="116681" y="128750"/>
                  <a:pt x="120416" y="125016"/>
                  <a:pt x="125016" y="125016"/>
                </a:cubicBezTo>
                <a:cubicBezTo>
                  <a:pt x="129615" y="125016"/>
                  <a:pt x="133350" y="128750"/>
                  <a:pt x="133350" y="133350"/>
                </a:cubicBezTo>
                <a:cubicBezTo>
                  <a:pt x="133350" y="137950"/>
                  <a:pt x="129615" y="141684"/>
                  <a:pt x="125016" y="141684"/>
                </a:cubicBezTo>
                <a:cubicBezTo>
                  <a:pt x="120416" y="141684"/>
                  <a:pt x="116681" y="137950"/>
                  <a:pt x="116681" y="13335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9" name="Text 17"/>
          <p:cNvSpPr/>
          <p:nvPr/>
        </p:nvSpPr>
        <p:spPr>
          <a:xfrm>
            <a:off x="6258983" y="4047068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垂直扩展成本高昂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0841567" y="1833033"/>
            <a:ext cx="4897967" cy="2726267"/>
          </a:xfrm>
          <a:custGeom>
            <a:avLst/>
            <a:gdLst/>
            <a:ahLst/>
            <a:cxnLst/>
            <a:rect l="l" t="t" r="r" b="b"/>
            <a:pathLst>
              <a:path w="4897967" h="2726267">
                <a:moveTo>
                  <a:pt x="152398" y="0"/>
                </a:moveTo>
                <a:lnTo>
                  <a:pt x="4745568" y="0"/>
                </a:lnTo>
                <a:cubicBezTo>
                  <a:pt x="4829736" y="0"/>
                  <a:pt x="4897967" y="68231"/>
                  <a:pt x="4897967" y="152398"/>
                </a:cubicBezTo>
                <a:lnTo>
                  <a:pt x="4897967" y="2573868"/>
                </a:lnTo>
                <a:cubicBezTo>
                  <a:pt x="4897967" y="2658036"/>
                  <a:pt x="4829736" y="2726267"/>
                  <a:pt x="4745568" y="2726267"/>
                </a:cubicBezTo>
                <a:lnTo>
                  <a:pt x="152398" y="2726267"/>
                </a:lnTo>
                <a:cubicBezTo>
                  <a:pt x="68231" y="2726267"/>
                  <a:pt x="0" y="2658036"/>
                  <a:pt x="0" y="2573868"/>
                </a:cubicBezTo>
                <a:lnTo>
                  <a:pt x="0" y="152398"/>
                </a:lnTo>
                <a:cubicBezTo>
                  <a:pt x="0" y="68231"/>
                  <a:pt x="68231" y="0"/>
                  <a:pt x="15239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11099800" y="20912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11277600" y="22690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3" name="Text 21"/>
          <p:cNvSpPr/>
          <p:nvPr/>
        </p:nvSpPr>
        <p:spPr>
          <a:xfrm>
            <a:off x="11861800" y="2218268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容灾备份困难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099800" y="2904068"/>
            <a:ext cx="4483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数据安全风险高: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传统架构缺乏多副本机制，单点故障可能导致数据永久丢失，跨区域容灾部署复杂且成本高昂。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125200" y="4085168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88900" y="47228"/>
                </a:moveTo>
                <a:cubicBezTo>
                  <a:pt x="93519" y="47228"/>
                  <a:pt x="97234" y="50944"/>
                  <a:pt x="97234" y="55563"/>
                </a:cubicBezTo>
                <a:lnTo>
                  <a:pt x="97234" y="94456"/>
                </a:lnTo>
                <a:cubicBezTo>
                  <a:pt x="97234" y="99075"/>
                  <a:pt x="93519" y="102791"/>
                  <a:pt x="88900" y="102791"/>
                </a:cubicBezTo>
                <a:cubicBezTo>
                  <a:pt x="84281" y="102791"/>
                  <a:pt x="80566" y="99075"/>
                  <a:pt x="80566" y="94456"/>
                </a:cubicBezTo>
                <a:lnTo>
                  <a:pt x="80566" y="55563"/>
                </a:lnTo>
                <a:cubicBezTo>
                  <a:pt x="80566" y="50944"/>
                  <a:pt x="84281" y="47228"/>
                  <a:pt x="88900" y="47228"/>
                </a:cubicBezTo>
                <a:close/>
                <a:moveTo>
                  <a:pt x="79628" y="122238"/>
                </a:moveTo>
                <a:cubicBezTo>
                  <a:pt x="79417" y="118796"/>
                  <a:pt x="81133" y="115521"/>
                  <a:pt x="84084" y="113737"/>
                </a:cubicBezTo>
                <a:cubicBezTo>
                  <a:pt x="87034" y="111952"/>
                  <a:pt x="90731" y="111952"/>
                  <a:pt x="93681" y="113737"/>
                </a:cubicBezTo>
                <a:cubicBezTo>
                  <a:pt x="96632" y="115521"/>
                  <a:pt x="98348" y="118796"/>
                  <a:pt x="98137" y="122238"/>
                </a:cubicBezTo>
                <a:cubicBezTo>
                  <a:pt x="98348" y="125679"/>
                  <a:pt x="96632" y="128954"/>
                  <a:pt x="93681" y="130738"/>
                </a:cubicBezTo>
                <a:cubicBezTo>
                  <a:pt x="90731" y="132523"/>
                  <a:pt x="87034" y="132523"/>
                  <a:pt x="84084" y="130738"/>
                </a:cubicBezTo>
                <a:cubicBezTo>
                  <a:pt x="81133" y="128954"/>
                  <a:pt x="79417" y="125679"/>
                  <a:pt x="79628" y="122238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6" name="Text 24"/>
          <p:cNvSpPr/>
          <p:nvPr/>
        </p:nvSpPr>
        <p:spPr>
          <a:xfrm>
            <a:off x="11423650" y="4047068"/>
            <a:ext cx="162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单点故障=数据丢失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12233" y="4872569"/>
            <a:ext cx="15235767" cy="3005667"/>
          </a:xfrm>
          <a:custGeom>
            <a:avLst/>
            <a:gdLst/>
            <a:ahLst/>
            <a:cxnLst/>
            <a:rect l="l" t="t" r="r" b="b"/>
            <a:pathLst>
              <a:path w="15235767" h="3005667">
                <a:moveTo>
                  <a:pt x="152387" y="0"/>
                </a:moveTo>
                <a:lnTo>
                  <a:pt x="15083379" y="0"/>
                </a:lnTo>
                <a:cubicBezTo>
                  <a:pt x="15167541" y="0"/>
                  <a:pt x="15235767" y="68226"/>
                  <a:pt x="15235767" y="152387"/>
                </a:cubicBezTo>
                <a:lnTo>
                  <a:pt x="15235767" y="2853279"/>
                </a:lnTo>
                <a:cubicBezTo>
                  <a:pt x="15235767" y="2937441"/>
                  <a:pt x="15167541" y="3005667"/>
                  <a:pt x="15083379" y="3005667"/>
                </a:cubicBezTo>
                <a:lnTo>
                  <a:pt x="152387" y="3005667"/>
                </a:lnTo>
                <a:cubicBezTo>
                  <a:pt x="68282" y="3005667"/>
                  <a:pt x="0" y="2937384"/>
                  <a:pt x="0" y="2853279"/>
                </a:cubicBezTo>
                <a:lnTo>
                  <a:pt x="0" y="152387"/>
                </a:lnTo>
                <a:cubicBezTo>
                  <a:pt x="0" y="68282"/>
                  <a:pt x="68282" y="0"/>
                  <a:pt x="152387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21267" y="518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1030817" y="53594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0" name="Text 28"/>
          <p:cNvSpPr/>
          <p:nvPr/>
        </p:nvSpPr>
        <p:spPr>
          <a:xfrm>
            <a:off x="1634067" y="5181600"/>
            <a:ext cx="1393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时代需求:云计算与边缘计算的兴起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634067" y="5689600"/>
            <a:ext cx="139065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随着云计算与边缘计算技术的普及，个人与企业对数据存储的灵活性与访问速度提出了更高要求。传统架构已无法适应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高可用、低延迟、全球化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的现代应用场景。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634067" y="6553200"/>
            <a:ext cx="4470400" cy="1016000"/>
          </a:xfrm>
          <a:custGeom>
            <a:avLst/>
            <a:gdLst/>
            <a:ahLst/>
            <a:cxnLst/>
            <a:rect l="l" t="t" r="r" b="b"/>
            <a:pathLst>
              <a:path w="4470400" h="1016000">
                <a:moveTo>
                  <a:pt x="101600" y="0"/>
                </a:moveTo>
                <a:lnTo>
                  <a:pt x="4368800" y="0"/>
                </a:lnTo>
                <a:cubicBezTo>
                  <a:pt x="4424875" y="0"/>
                  <a:pt x="4470400" y="45525"/>
                  <a:pt x="4470400" y="101600"/>
                </a:cubicBezTo>
                <a:lnTo>
                  <a:pt x="4470400" y="914400"/>
                </a:lnTo>
                <a:cubicBezTo>
                  <a:pt x="4470400" y="970475"/>
                  <a:pt x="4424875" y="1016000"/>
                  <a:pt x="436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710267" y="6705600"/>
            <a:ext cx="431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99.99%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42017" y="7162800"/>
            <a:ext cx="425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可用性要求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01978" y="6553200"/>
            <a:ext cx="4470400" cy="1016000"/>
          </a:xfrm>
          <a:custGeom>
            <a:avLst/>
            <a:gdLst/>
            <a:ahLst/>
            <a:cxnLst/>
            <a:rect l="l" t="t" r="r" b="b"/>
            <a:pathLst>
              <a:path w="4470400" h="1016000">
                <a:moveTo>
                  <a:pt x="101600" y="0"/>
                </a:moveTo>
                <a:lnTo>
                  <a:pt x="4368800" y="0"/>
                </a:lnTo>
                <a:cubicBezTo>
                  <a:pt x="4424875" y="0"/>
                  <a:pt x="4470400" y="45525"/>
                  <a:pt x="4470400" y="101600"/>
                </a:cubicBezTo>
                <a:lnTo>
                  <a:pt x="4470400" y="914400"/>
                </a:lnTo>
                <a:cubicBezTo>
                  <a:pt x="4470400" y="970475"/>
                  <a:pt x="4424875" y="1016000"/>
                  <a:pt x="436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6378178" y="6705600"/>
            <a:ext cx="431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&lt;100ms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09928" y="7162800"/>
            <a:ext cx="425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全球访问延迟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969890" y="6553200"/>
            <a:ext cx="4470400" cy="1016000"/>
          </a:xfrm>
          <a:custGeom>
            <a:avLst/>
            <a:gdLst/>
            <a:ahLst/>
            <a:cxnLst/>
            <a:rect l="l" t="t" r="r" b="b"/>
            <a:pathLst>
              <a:path w="4470400" h="1016000">
                <a:moveTo>
                  <a:pt x="101600" y="0"/>
                </a:moveTo>
                <a:lnTo>
                  <a:pt x="4368800" y="0"/>
                </a:lnTo>
                <a:cubicBezTo>
                  <a:pt x="4424875" y="0"/>
                  <a:pt x="4470400" y="45525"/>
                  <a:pt x="4470400" y="101600"/>
                </a:cubicBezTo>
                <a:lnTo>
                  <a:pt x="4470400" y="914400"/>
                </a:lnTo>
                <a:cubicBezTo>
                  <a:pt x="4470400" y="970475"/>
                  <a:pt x="4424875" y="1016000"/>
                  <a:pt x="436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11046090" y="6705600"/>
            <a:ext cx="431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PB级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077840" y="7162800"/>
            <a:ext cx="425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存储规模需求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4126" y="464126"/>
            <a:ext cx="371300" cy="371300"/>
          </a:xfrm>
          <a:custGeom>
            <a:avLst/>
            <a:gdLst/>
            <a:ahLst/>
            <a:cxnLst/>
            <a:rect l="l" t="t" r="r" b="b"/>
            <a:pathLst>
              <a:path w="371300" h="371300">
                <a:moveTo>
                  <a:pt x="92825" y="0"/>
                </a:moveTo>
                <a:lnTo>
                  <a:pt x="278475" y="0"/>
                </a:lnTo>
                <a:cubicBezTo>
                  <a:pt x="329741" y="0"/>
                  <a:pt x="371300" y="41559"/>
                  <a:pt x="371300" y="92825"/>
                </a:cubicBezTo>
                <a:lnTo>
                  <a:pt x="371300" y="278475"/>
                </a:lnTo>
                <a:cubicBezTo>
                  <a:pt x="371300" y="329741"/>
                  <a:pt x="329741" y="371300"/>
                  <a:pt x="278475" y="371300"/>
                </a:cubicBezTo>
                <a:lnTo>
                  <a:pt x="92825" y="371300"/>
                </a:lnTo>
                <a:cubicBezTo>
                  <a:pt x="41559" y="371300"/>
                  <a:pt x="0" y="329741"/>
                  <a:pt x="0" y="278475"/>
                </a:cubicBezTo>
                <a:lnTo>
                  <a:pt x="0" y="92825"/>
                </a:lnTo>
                <a:cubicBezTo>
                  <a:pt x="0" y="41594"/>
                  <a:pt x="41594" y="0"/>
                  <a:pt x="9282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91760" y="568554"/>
            <a:ext cx="121833" cy="162444"/>
          </a:xfrm>
          <a:custGeom>
            <a:avLst/>
            <a:gdLst/>
            <a:ahLst/>
            <a:cxnLst/>
            <a:rect l="l" t="t" r="r" b="b"/>
            <a:pathLst>
              <a:path w="121833" h="162444">
                <a:moveTo>
                  <a:pt x="92929" y="121833"/>
                </a:moveTo>
                <a:cubicBezTo>
                  <a:pt x="95245" y="114758"/>
                  <a:pt x="99878" y="108349"/>
                  <a:pt x="105113" y="102828"/>
                </a:cubicBezTo>
                <a:cubicBezTo>
                  <a:pt x="115488" y="91914"/>
                  <a:pt x="121833" y="77161"/>
                  <a:pt x="121833" y="60916"/>
                </a:cubicBezTo>
                <a:cubicBezTo>
                  <a:pt x="121833" y="27286"/>
                  <a:pt x="94547" y="0"/>
                  <a:pt x="60916" y="0"/>
                </a:cubicBezTo>
                <a:cubicBezTo>
                  <a:pt x="27286" y="0"/>
                  <a:pt x="0" y="27286"/>
                  <a:pt x="0" y="60916"/>
                </a:cubicBezTo>
                <a:cubicBezTo>
                  <a:pt x="0" y="77161"/>
                  <a:pt x="6345" y="91914"/>
                  <a:pt x="16720" y="102828"/>
                </a:cubicBezTo>
                <a:cubicBezTo>
                  <a:pt x="21955" y="108349"/>
                  <a:pt x="26619" y="114758"/>
                  <a:pt x="28904" y="121833"/>
                </a:cubicBezTo>
                <a:lnTo>
                  <a:pt x="92898" y="121833"/>
                </a:lnTo>
                <a:close/>
                <a:moveTo>
                  <a:pt x="91375" y="137062"/>
                </a:moveTo>
                <a:lnTo>
                  <a:pt x="30458" y="137062"/>
                </a:lnTo>
                <a:lnTo>
                  <a:pt x="30458" y="142138"/>
                </a:lnTo>
                <a:cubicBezTo>
                  <a:pt x="30458" y="156162"/>
                  <a:pt x="41817" y="167520"/>
                  <a:pt x="55840" y="167520"/>
                </a:cubicBezTo>
                <a:lnTo>
                  <a:pt x="65993" y="167520"/>
                </a:lnTo>
                <a:cubicBezTo>
                  <a:pt x="80016" y="167520"/>
                  <a:pt x="91375" y="156162"/>
                  <a:pt x="91375" y="142138"/>
                </a:cubicBezTo>
                <a:lnTo>
                  <a:pt x="91375" y="137062"/>
                </a:lnTo>
                <a:close/>
                <a:moveTo>
                  <a:pt x="58378" y="35535"/>
                </a:moveTo>
                <a:cubicBezTo>
                  <a:pt x="45751" y="35535"/>
                  <a:pt x="35535" y="45751"/>
                  <a:pt x="35535" y="58378"/>
                </a:cubicBezTo>
                <a:cubicBezTo>
                  <a:pt x="35535" y="62598"/>
                  <a:pt x="32140" y="65993"/>
                  <a:pt x="27920" y="65993"/>
                </a:cubicBezTo>
                <a:cubicBezTo>
                  <a:pt x="23700" y="65993"/>
                  <a:pt x="20305" y="62598"/>
                  <a:pt x="20305" y="58378"/>
                </a:cubicBezTo>
                <a:cubicBezTo>
                  <a:pt x="20305" y="37343"/>
                  <a:pt x="37343" y="20305"/>
                  <a:pt x="58378" y="20305"/>
                </a:cubicBezTo>
                <a:cubicBezTo>
                  <a:pt x="62598" y="20305"/>
                  <a:pt x="65993" y="23700"/>
                  <a:pt x="65993" y="27920"/>
                </a:cubicBezTo>
                <a:cubicBezTo>
                  <a:pt x="65993" y="32140"/>
                  <a:pt x="62598" y="35535"/>
                  <a:pt x="58378" y="35535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974664" y="533744"/>
            <a:ext cx="2042153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b="1" spc="64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INNOVATIVE SOLUTION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64126" y="928251"/>
            <a:ext cx="15536605" cy="46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89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解决方案:存算分离的创新架构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7993" y="1581895"/>
            <a:ext cx="8315584" cy="2258745"/>
          </a:xfrm>
          <a:custGeom>
            <a:avLst/>
            <a:gdLst/>
            <a:ahLst/>
            <a:cxnLst/>
            <a:rect l="l" t="t" r="r" b="b"/>
            <a:pathLst>
              <a:path w="8315584" h="2258745">
                <a:moveTo>
                  <a:pt x="139229" y="0"/>
                </a:moveTo>
                <a:lnTo>
                  <a:pt x="8176355" y="0"/>
                </a:lnTo>
                <a:cubicBezTo>
                  <a:pt x="8253249" y="0"/>
                  <a:pt x="8315584" y="62335"/>
                  <a:pt x="8315584" y="139229"/>
                </a:cubicBezTo>
                <a:lnTo>
                  <a:pt x="8315584" y="2119516"/>
                </a:lnTo>
                <a:cubicBezTo>
                  <a:pt x="8315584" y="2196410"/>
                  <a:pt x="8253249" y="2258745"/>
                  <a:pt x="8176355" y="2258745"/>
                </a:cubicBezTo>
                <a:lnTo>
                  <a:pt x="139229" y="2258745"/>
                </a:lnTo>
                <a:cubicBezTo>
                  <a:pt x="62335" y="2258745"/>
                  <a:pt x="0" y="2196410"/>
                  <a:pt x="0" y="2119516"/>
                </a:cubicBezTo>
                <a:lnTo>
                  <a:pt x="0" y="139229"/>
                </a:lnTo>
                <a:cubicBezTo>
                  <a:pt x="0" y="62335"/>
                  <a:pt x="62335" y="0"/>
                  <a:pt x="139229" y="0"/>
                </a:cubicBezTo>
                <a:close/>
              </a:path>
            </a:pathLst>
          </a:custGeom>
          <a:gradFill rotWithShape="1" flip="none">
            <a:gsLst>
              <a:gs pos="0">
                <a:srgbClr val="1A1D23"/>
              </a:gs>
              <a:gs pos="100000">
                <a:srgbClr val="111317"/>
              </a:gs>
            </a:gsLst>
            <a:lin ang="270000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57511" y="1817826"/>
            <a:ext cx="464126" cy="464126"/>
          </a:xfrm>
          <a:custGeom>
            <a:avLst/>
            <a:gdLst/>
            <a:ahLst/>
            <a:cxnLst/>
            <a:rect l="l" t="t" r="r" b="b"/>
            <a:pathLst>
              <a:path w="464126" h="464126">
                <a:moveTo>
                  <a:pt x="92825" y="0"/>
                </a:moveTo>
                <a:lnTo>
                  <a:pt x="371300" y="0"/>
                </a:lnTo>
                <a:cubicBezTo>
                  <a:pt x="422532" y="0"/>
                  <a:pt x="464126" y="41594"/>
                  <a:pt x="464126" y="92825"/>
                </a:cubicBezTo>
                <a:lnTo>
                  <a:pt x="464126" y="371300"/>
                </a:lnTo>
                <a:cubicBezTo>
                  <a:pt x="464126" y="422532"/>
                  <a:pt x="422532" y="464126"/>
                  <a:pt x="371300" y="464126"/>
                </a:cubicBezTo>
                <a:lnTo>
                  <a:pt x="92825" y="464126"/>
                </a:lnTo>
                <a:cubicBezTo>
                  <a:pt x="41594" y="464126"/>
                  <a:pt x="0" y="422532"/>
                  <a:pt x="0" y="371300"/>
                </a:cubicBezTo>
                <a:lnTo>
                  <a:pt x="0" y="92825"/>
                </a:lnTo>
                <a:cubicBezTo>
                  <a:pt x="0" y="41594"/>
                  <a:pt x="41594" y="0"/>
                  <a:pt x="9282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08352" y="1957064"/>
            <a:ext cx="162444" cy="185650"/>
          </a:xfrm>
          <a:custGeom>
            <a:avLst/>
            <a:gdLst/>
            <a:ahLst/>
            <a:cxnLst/>
            <a:rect l="l" t="t" r="r" b="b"/>
            <a:pathLst>
              <a:path w="162444" h="185650">
                <a:moveTo>
                  <a:pt x="162444" y="74623"/>
                </a:moveTo>
                <a:cubicBezTo>
                  <a:pt x="157078" y="78176"/>
                  <a:pt x="150913" y="81041"/>
                  <a:pt x="144495" y="83325"/>
                </a:cubicBezTo>
                <a:cubicBezTo>
                  <a:pt x="127453" y="89417"/>
                  <a:pt x="105081" y="92825"/>
                  <a:pt x="81222" y="92825"/>
                </a:cubicBezTo>
                <a:cubicBezTo>
                  <a:pt x="57363" y="92825"/>
                  <a:pt x="34954" y="89380"/>
                  <a:pt x="17949" y="83325"/>
                </a:cubicBezTo>
                <a:cubicBezTo>
                  <a:pt x="11567" y="81041"/>
                  <a:pt x="5366" y="78176"/>
                  <a:pt x="0" y="74623"/>
                </a:cubicBezTo>
                <a:lnTo>
                  <a:pt x="0" y="104428"/>
                </a:lnTo>
                <a:cubicBezTo>
                  <a:pt x="0" y="120455"/>
                  <a:pt x="36369" y="133436"/>
                  <a:pt x="81222" y="133436"/>
                </a:cubicBezTo>
                <a:cubicBezTo>
                  <a:pt x="126075" y="133436"/>
                  <a:pt x="162444" y="120455"/>
                  <a:pt x="162444" y="104428"/>
                </a:cubicBezTo>
                <a:lnTo>
                  <a:pt x="162444" y="74623"/>
                </a:lnTo>
                <a:close/>
                <a:moveTo>
                  <a:pt x="162444" y="46413"/>
                </a:moveTo>
                <a:lnTo>
                  <a:pt x="162444" y="29008"/>
                </a:lnTo>
                <a:cubicBezTo>
                  <a:pt x="162444" y="12981"/>
                  <a:pt x="126075" y="0"/>
                  <a:pt x="81222" y="0"/>
                </a:cubicBezTo>
                <a:cubicBezTo>
                  <a:pt x="36369" y="0"/>
                  <a:pt x="0" y="12981"/>
                  <a:pt x="0" y="29008"/>
                </a:cubicBezTo>
                <a:lnTo>
                  <a:pt x="0" y="46413"/>
                </a:lnTo>
                <a:cubicBezTo>
                  <a:pt x="0" y="62439"/>
                  <a:pt x="36369" y="75420"/>
                  <a:pt x="81222" y="75420"/>
                </a:cubicBezTo>
                <a:cubicBezTo>
                  <a:pt x="126075" y="75420"/>
                  <a:pt x="162444" y="62439"/>
                  <a:pt x="162444" y="46413"/>
                </a:cubicBezTo>
                <a:close/>
                <a:moveTo>
                  <a:pt x="144495" y="141341"/>
                </a:moveTo>
                <a:cubicBezTo>
                  <a:pt x="127490" y="147396"/>
                  <a:pt x="105117" y="150841"/>
                  <a:pt x="81222" y="150841"/>
                </a:cubicBezTo>
                <a:cubicBezTo>
                  <a:pt x="57327" y="150841"/>
                  <a:pt x="34954" y="147396"/>
                  <a:pt x="17949" y="141341"/>
                </a:cubicBezTo>
                <a:cubicBezTo>
                  <a:pt x="11567" y="139056"/>
                  <a:pt x="5366" y="136192"/>
                  <a:pt x="0" y="132638"/>
                </a:cubicBezTo>
                <a:lnTo>
                  <a:pt x="0" y="156642"/>
                </a:lnTo>
                <a:cubicBezTo>
                  <a:pt x="0" y="172669"/>
                  <a:pt x="36369" y="185650"/>
                  <a:pt x="81222" y="185650"/>
                </a:cubicBezTo>
                <a:cubicBezTo>
                  <a:pt x="126075" y="185650"/>
                  <a:pt x="162444" y="172669"/>
                  <a:pt x="162444" y="156642"/>
                </a:cubicBezTo>
                <a:lnTo>
                  <a:pt x="162444" y="132638"/>
                </a:lnTo>
                <a:cubicBezTo>
                  <a:pt x="157078" y="136192"/>
                  <a:pt x="150913" y="139056"/>
                  <a:pt x="144495" y="14134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260875" y="1771414"/>
            <a:ext cx="2018946" cy="324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5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数据库层 (Database)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60875" y="2096302"/>
            <a:ext cx="1995740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Cloudflare D1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7511" y="2467602"/>
            <a:ext cx="8029373" cy="3016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部署于边缘节点的分布式SQL数据库，仅存储轻量级的文件元数据，确保查询的高速响应。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57511" y="2908522"/>
            <a:ext cx="3898655" cy="742601"/>
          </a:xfrm>
          <a:custGeom>
            <a:avLst/>
            <a:gdLst/>
            <a:ahLst/>
            <a:cxnLst/>
            <a:rect l="l" t="t" r="r" b="b"/>
            <a:pathLst>
              <a:path w="3898655" h="742601">
                <a:moveTo>
                  <a:pt x="92825" y="0"/>
                </a:moveTo>
                <a:lnTo>
                  <a:pt x="3805830" y="0"/>
                </a:lnTo>
                <a:cubicBezTo>
                  <a:pt x="3857096" y="0"/>
                  <a:pt x="3898655" y="41559"/>
                  <a:pt x="3898655" y="92825"/>
                </a:cubicBezTo>
                <a:lnTo>
                  <a:pt x="3898655" y="649776"/>
                </a:lnTo>
                <a:cubicBezTo>
                  <a:pt x="3898655" y="701042"/>
                  <a:pt x="3857096" y="742601"/>
                  <a:pt x="3805830" y="742601"/>
                </a:cubicBezTo>
                <a:lnTo>
                  <a:pt x="92825" y="742601"/>
                </a:lnTo>
                <a:cubicBezTo>
                  <a:pt x="41559" y="742601"/>
                  <a:pt x="0" y="701042"/>
                  <a:pt x="0" y="649776"/>
                </a:cubicBezTo>
                <a:lnTo>
                  <a:pt x="0" y="92825"/>
                </a:lnTo>
                <a:cubicBezTo>
                  <a:pt x="0" y="41594"/>
                  <a:pt x="41594" y="0"/>
                  <a:pt x="9282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50336" y="3001347"/>
            <a:ext cx="3794227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存储内容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0336" y="3279822"/>
            <a:ext cx="3805830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用户身份、文件索引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697459" y="2908522"/>
            <a:ext cx="3898655" cy="742601"/>
          </a:xfrm>
          <a:custGeom>
            <a:avLst/>
            <a:gdLst/>
            <a:ahLst/>
            <a:cxnLst/>
            <a:rect l="l" t="t" r="r" b="b"/>
            <a:pathLst>
              <a:path w="3898655" h="742601">
                <a:moveTo>
                  <a:pt x="92825" y="0"/>
                </a:moveTo>
                <a:lnTo>
                  <a:pt x="3805830" y="0"/>
                </a:lnTo>
                <a:cubicBezTo>
                  <a:pt x="3857096" y="0"/>
                  <a:pt x="3898655" y="41559"/>
                  <a:pt x="3898655" y="92825"/>
                </a:cubicBezTo>
                <a:lnTo>
                  <a:pt x="3898655" y="649776"/>
                </a:lnTo>
                <a:cubicBezTo>
                  <a:pt x="3898655" y="701042"/>
                  <a:pt x="3857096" y="742601"/>
                  <a:pt x="3805830" y="742601"/>
                </a:cubicBezTo>
                <a:lnTo>
                  <a:pt x="92825" y="742601"/>
                </a:lnTo>
                <a:cubicBezTo>
                  <a:pt x="41559" y="742601"/>
                  <a:pt x="0" y="701042"/>
                  <a:pt x="0" y="649776"/>
                </a:cubicBezTo>
                <a:lnTo>
                  <a:pt x="0" y="92825"/>
                </a:lnTo>
                <a:cubicBezTo>
                  <a:pt x="0" y="41594"/>
                  <a:pt x="41594" y="0"/>
                  <a:pt x="9282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4790284" y="3001347"/>
            <a:ext cx="3794227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查询响应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790284" y="3279822"/>
            <a:ext cx="3805830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 50ms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67993" y="3987615"/>
            <a:ext cx="8315584" cy="2258745"/>
          </a:xfrm>
          <a:custGeom>
            <a:avLst/>
            <a:gdLst/>
            <a:ahLst/>
            <a:cxnLst/>
            <a:rect l="l" t="t" r="r" b="b"/>
            <a:pathLst>
              <a:path w="8315584" h="2258745">
                <a:moveTo>
                  <a:pt x="139229" y="0"/>
                </a:moveTo>
                <a:lnTo>
                  <a:pt x="8176355" y="0"/>
                </a:lnTo>
                <a:cubicBezTo>
                  <a:pt x="8253249" y="0"/>
                  <a:pt x="8315584" y="62335"/>
                  <a:pt x="8315584" y="139229"/>
                </a:cubicBezTo>
                <a:lnTo>
                  <a:pt x="8315584" y="2119516"/>
                </a:lnTo>
                <a:cubicBezTo>
                  <a:pt x="8315584" y="2196410"/>
                  <a:pt x="8253249" y="2258745"/>
                  <a:pt x="8176355" y="2258745"/>
                </a:cubicBezTo>
                <a:lnTo>
                  <a:pt x="139229" y="2258745"/>
                </a:lnTo>
                <a:cubicBezTo>
                  <a:pt x="62335" y="2258745"/>
                  <a:pt x="0" y="2196410"/>
                  <a:pt x="0" y="2119516"/>
                </a:cubicBezTo>
                <a:lnTo>
                  <a:pt x="0" y="139229"/>
                </a:lnTo>
                <a:cubicBezTo>
                  <a:pt x="0" y="62335"/>
                  <a:pt x="62335" y="0"/>
                  <a:pt x="139229" y="0"/>
                </a:cubicBezTo>
                <a:close/>
              </a:path>
            </a:pathLst>
          </a:custGeom>
          <a:gradFill rotWithShape="1" flip="none">
            <a:gsLst>
              <a:gs pos="0">
                <a:srgbClr val="1A1D23"/>
              </a:gs>
              <a:gs pos="100000">
                <a:srgbClr val="111317"/>
              </a:gs>
            </a:gsLst>
            <a:lin ang="270000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57511" y="4223543"/>
            <a:ext cx="464126" cy="464126"/>
          </a:xfrm>
          <a:custGeom>
            <a:avLst/>
            <a:gdLst/>
            <a:ahLst/>
            <a:cxnLst/>
            <a:rect l="l" t="t" r="r" b="b"/>
            <a:pathLst>
              <a:path w="464126" h="464126">
                <a:moveTo>
                  <a:pt x="92825" y="0"/>
                </a:moveTo>
                <a:lnTo>
                  <a:pt x="371300" y="0"/>
                </a:lnTo>
                <a:cubicBezTo>
                  <a:pt x="422532" y="0"/>
                  <a:pt x="464126" y="41594"/>
                  <a:pt x="464126" y="92825"/>
                </a:cubicBezTo>
                <a:lnTo>
                  <a:pt x="464126" y="371300"/>
                </a:lnTo>
                <a:cubicBezTo>
                  <a:pt x="464126" y="422532"/>
                  <a:pt x="422532" y="464126"/>
                  <a:pt x="371300" y="464126"/>
                </a:cubicBezTo>
                <a:lnTo>
                  <a:pt x="92825" y="464126"/>
                </a:lnTo>
                <a:cubicBezTo>
                  <a:pt x="41594" y="464126"/>
                  <a:pt x="0" y="422532"/>
                  <a:pt x="0" y="371300"/>
                </a:cubicBezTo>
                <a:lnTo>
                  <a:pt x="0" y="92825"/>
                </a:lnTo>
                <a:cubicBezTo>
                  <a:pt x="0" y="41594"/>
                  <a:pt x="41594" y="0"/>
                  <a:pt x="9282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808352" y="4362781"/>
            <a:ext cx="162444" cy="185650"/>
          </a:xfrm>
          <a:custGeom>
            <a:avLst/>
            <a:gdLst/>
            <a:ahLst/>
            <a:cxnLst/>
            <a:rect l="l" t="t" r="r" b="b"/>
            <a:pathLst>
              <a:path w="162444" h="185650">
                <a:moveTo>
                  <a:pt x="23206" y="11603"/>
                </a:moveTo>
                <a:cubicBezTo>
                  <a:pt x="10407" y="11603"/>
                  <a:pt x="0" y="22010"/>
                  <a:pt x="0" y="34809"/>
                </a:cubicBezTo>
                <a:lnTo>
                  <a:pt x="0" y="94312"/>
                </a:lnTo>
                <a:cubicBezTo>
                  <a:pt x="6563" y="89707"/>
                  <a:pt x="14576" y="87024"/>
                  <a:pt x="23206" y="87024"/>
                </a:cubicBezTo>
                <a:lnTo>
                  <a:pt x="139238" y="87024"/>
                </a:lnTo>
                <a:cubicBezTo>
                  <a:pt x="147868" y="87024"/>
                  <a:pt x="155881" y="89707"/>
                  <a:pt x="162444" y="94312"/>
                </a:cubicBezTo>
                <a:lnTo>
                  <a:pt x="162444" y="34809"/>
                </a:lnTo>
                <a:cubicBezTo>
                  <a:pt x="162444" y="22010"/>
                  <a:pt x="152037" y="11603"/>
                  <a:pt x="139238" y="11603"/>
                </a:cubicBezTo>
                <a:lnTo>
                  <a:pt x="23206" y="11603"/>
                </a:lnTo>
                <a:close/>
                <a:moveTo>
                  <a:pt x="162444" y="127635"/>
                </a:moveTo>
                <a:cubicBezTo>
                  <a:pt x="162444" y="114835"/>
                  <a:pt x="152037" y="104428"/>
                  <a:pt x="139238" y="104428"/>
                </a:cubicBezTo>
                <a:lnTo>
                  <a:pt x="23206" y="104428"/>
                </a:lnTo>
                <a:cubicBezTo>
                  <a:pt x="10407" y="104428"/>
                  <a:pt x="0" y="114835"/>
                  <a:pt x="0" y="127635"/>
                </a:cubicBezTo>
                <a:lnTo>
                  <a:pt x="0" y="150841"/>
                </a:lnTo>
                <a:cubicBezTo>
                  <a:pt x="0" y="163641"/>
                  <a:pt x="10407" y="174047"/>
                  <a:pt x="23206" y="174047"/>
                </a:cubicBezTo>
                <a:lnTo>
                  <a:pt x="139238" y="174047"/>
                </a:lnTo>
                <a:cubicBezTo>
                  <a:pt x="152037" y="174047"/>
                  <a:pt x="162444" y="163641"/>
                  <a:pt x="162444" y="150841"/>
                </a:cubicBezTo>
                <a:lnTo>
                  <a:pt x="162444" y="127635"/>
                </a:lnTo>
                <a:close/>
                <a:moveTo>
                  <a:pt x="81222" y="139238"/>
                </a:moveTo>
                <a:cubicBezTo>
                  <a:pt x="81222" y="132834"/>
                  <a:pt x="86421" y="127635"/>
                  <a:pt x="92825" y="127635"/>
                </a:cubicBezTo>
                <a:cubicBezTo>
                  <a:pt x="99229" y="127635"/>
                  <a:pt x="104428" y="132834"/>
                  <a:pt x="104428" y="139238"/>
                </a:cubicBezTo>
                <a:cubicBezTo>
                  <a:pt x="104428" y="145642"/>
                  <a:pt x="99229" y="150841"/>
                  <a:pt x="92825" y="150841"/>
                </a:cubicBezTo>
                <a:cubicBezTo>
                  <a:pt x="86421" y="150841"/>
                  <a:pt x="81222" y="145642"/>
                  <a:pt x="81222" y="139238"/>
                </a:cubicBezTo>
                <a:close/>
                <a:moveTo>
                  <a:pt x="127635" y="127635"/>
                </a:moveTo>
                <a:cubicBezTo>
                  <a:pt x="134038" y="127635"/>
                  <a:pt x="139238" y="132834"/>
                  <a:pt x="139238" y="139238"/>
                </a:cubicBezTo>
                <a:cubicBezTo>
                  <a:pt x="139238" y="145642"/>
                  <a:pt x="134038" y="150841"/>
                  <a:pt x="127635" y="150841"/>
                </a:cubicBezTo>
                <a:cubicBezTo>
                  <a:pt x="121231" y="150841"/>
                  <a:pt x="116031" y="145642"/>
                  <a:pt x="116031" y="139238"/>
                </a:cubicBezTo>
                <a:cubicBezTo>
                  <a:pt x="116031" y="132834"/>
                  <a:pt x="121231" y="127635"/>
                  <a:pt x="127635" y="127635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1" name="Text 19"/>
          <p:cNvSpPr/>
          <p:nvPr/>
        </p:nvSpPr>
        <p:spPr>
          <a:xfrm>
            <a:off x="1260875" y="4177131"/>
            <a:ext cx="1647646" cy="324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5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存储层 (Storage)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60875" y="4502019"/>
            <a:ext cx="1624440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Cloudflare R2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57511" y="4873319"/>
            <a:ext cx="8029373" cy="3016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利用分布式对象存储技术托管实际的文件物理实体，提供高可用性、低延迟和无限的扩展能力。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57511" y="5314238"/>
            <a:ext cx="3898655" cy="742601"/>
          </a:xfrm>
          <a:custGeom>
            <a:avLst/>
            <a:gdLst/>
            <a:ahLst/>
            <a:cxnLst/>
            <a:rect l="l" t="t" r="r" b="b"/>
            <a:pathLst>
              <a:path w="3898655" h="742601">
                <a:moveTo>
                  <a:pt x="92825" y="0"/>
                </a:moveTo>
                <a:lnTo>
                  <a:pt x="3805830" y="0"/>
                </a:lnTo>
                <a:cubicBezTo>
                  <a:pt x="3857096" y="0"/>
                  <a:pt x="3898655" y="41559"/>
                  <a:pt x="3898655" y="92825"/>
                </a:cubicBezTo>
                <a:lnTo>
                  <a:pt x="3898655" y="649776"/>
                </a:lnTo>
                <a:cubicBezTo>
                  <a:pt x="3898655" y="701042"/>
                  <a:pt x="3857096" y="742601"/>
                  <a:pt x="3805830" y="742601"/>
                </a:cubicBezTo>
                <a:lnTo>
                  <a:pt x="92825" y="742601"/>
                </a:lnTo>
                <a:cubicBezTo>
                  <a:pt x="41559" y="742601"/>
                  <a:pt x="0" y="701042"/>
                  <a:pt x="0" y="649776"/>
                </a:cubicBezTo>
                <a:lnTo>
                  <a:pt x="0" y="92825"/>
                </a:lnTo>
                <a:cubicBezTo>
                  <a:pt x="0" y="41594"/>
                  <a:pt x="41594" y="0"/>
                  <a:pt x="9282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50336" y="5407064"/>
            <a:ext cx="3794227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存储容量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50336" y="5685539"/>
            <a:ext cx="3805830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无限扩展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697459" y="5314238"/>
            <a:ext cx="3898655" cy="742601"/>
          </a:xfrm>
          <a:custGeom>
            <a:avLst/>
            <a:gdLst/>
            <a:ahLst/>
            <a:cxnLst/>
            <a:rect l="l" t="t" r="r" b="b"/>
            <a:pathLst>
              <a:path w="3898655" h="742601">
                <a:moveTo>
                  <a:pt x="92825" y="0"/>
                </a:moveTo>
                <a:lnTo>
                  <a:pt x="3805830" y="0"/>
                </a:lnTo>
                <a:cubicBezTo>
                  <a:pt x="3857096" y="0"/>
                  <a:pt x="3898655" y="41559"/>
                  <a:pt x="3898655" y="92825"/>
                </a:cubicBezTo>
                <a:lnTo>
                  <a:pt x="3898655" y="649776"/>
                </a:lnTo>
                <a:cubicBezTo>
                  <a:pt x="3898655" y="701042"/>
                  <a:pt x="3857096" y="742601"/>
                  <a:pt x="3805830" y="742601"/>
                </a:cubicBezTo>
                <a:lnTo>
                  <a:pt x="92825" y="742601"/>
                </a:lnTo>
                <a:cubicBezTo>
                  <a:pt x="41559" y="742601"/>
                  <a:pt x="0" y="701042"/>
                  <a:pt x="0" y="649776"/>
                </a:cubicBezTo>
                <a:lnTo>
                  <a:pt x="0" y="92825"/>
                </a:lnTo>
                <a:cubicBezTo>
                  <a:pt x="0" y="41594"/>
                  <a:pt x="41594" y="0"/>
                  <a:pt x="92825" y="0"/>
                </a:cubicBezTo>
                <a:close/>
              </a:path>
            </a:pathLst>
          </a:custGeom>
          <a:solidFill>
            <a:srgbClr val="111317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4790284" y="5407064"/>
            <a:ext cx="3794227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可用性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790284" y="5685539"/>
            <a:ext cx="3805830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99.99%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67993" y="6393331"/>
            <a:ext cx="8315584" cy="1678588"/>
          </a:xfrm>
          <a:custGeom>
            <a:avLst/>
            <a:gdLst/>
            <a:ahLst/>
            <a:cxnLst/>
            <a:rect l="l" t="t" r="r" b="b"/>
            <a:pathLst>
              <a:path w="8315584" h="1678588">
                <a:moveTo>
                  <a:pt x="139239" y="0"/>
                </a:moveTo>
                <a:lnTo>
                  <a:pt x="8176345" y="0"/>
                </a:lnTo>
                <a:cubicBezTo>
                  <a:pt x="8253245" y="0"/>
                  <a:pt x="8315584" y="62339"/>
                  <a:pt x="8315584" y="139239"/>
                </a:cubicBezTo>
                <a:lnTo>
                  <a:pt x="8315584" y="1539349"/>
                </a:lnTo>
                <a:cubicBezTo>
                  <a:pt x="8315584" y="1616248"/>
                  <a:pt x="8253245" y="1678588"/>
                  <a:pt x="8176345" y="1678588"/>
                </a:cubicBezTo>
                <a:lnTo>
                  <a:pt x="139239" y="1678588"/>
                </a:lnTo>
                <a:cubicBezTo>
                  <a:pt x="62391" y="1678588"/>
                  <a:pt x="0" y="1616197"/>
                  <a:pt x="0" y="1539349"/>
                </a:cubicBezTo>
                <a:lnTo>
                  <a:pt x="0" y="139239"/>
                </a:lnTo>
                <a:cubicBezTo>
                  <a:pt x="0" y="62391"/>
                  <a:pt x="62391" y="0"/>
                  <a:pt x="139239" y="0"/>
                </a:cubicBezTo>
                <a:close/>
              </a:path>
            </a:pathLst>
          </a:custGeom>
          <a:gradFill rotWithShape="1" flip="none">
            <a:gsLst>
              <a:gs pos="0">
                <a:srgbClr val="1A1D23"/>
              </a:gs>
              <a:gs pos="100000">
                <a:srgbClr val="111317"/>
              </a:gs>
            </a:gsLst>
            <a:lin ang="270000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57511" y="6629263"/>
            <a:ext cx="464126" cy="464126"/>
          </a:xfrm>
          <a:custGeom>
            <a:avLst/>
            <a:gdLst/>
            <a:ahLst/>
            <a:cxnLst/>
            <a:rect l="l" t="t" r="r" b="b"/>
            <a:pathLst>
              <a:path w="464126" h="464126">
                <a:moveTo>
                  <a:pt x="92825" y="0"/>
                </a:moveTo>
                <a:lnTo>
                  <a:pt x="371300" y="0"/>
                </a:lnTo>
                <a:cubicBezTo>
                  <a:pt x="422532" y="0"/>
                  <a:pt x="464126" y="41594"/>
                  <a:pt x="464126" y="92825"/>
                </a:cubicBezTo>
                <a:lnTo>
                  <a:pt x="464126" y="371300"/>
                </a:lnTo>
                <a:cubicBezTo>
                  <a:pt x="464126" y="422532"/>
                  <a:pt x="422532" y="464126"/>
                  <a:pt x="371300" y="464126"/>
                </a:cubicBezTo>
                <a:lnTo>
                  <a:pt x="92825" y="464126"/>
                </a:lnTo>
                <a:cubicBezTo>
                  <a:pt x="41594" y="464126"/>
                  <a:pt x="0" y="422532"/>
                  <a:pt x="0" y="371300"/>
                </a:cubicBezTo>
                <a:lnTo>
                  <a:pt x="0" y="92825"/>
                </a:lnTo>
                <a:cubicBezTo>
                  <a:pt x="0" y="41594"/>
                  <a:pt x="41594" y="0"/>
                  <a:pt x="9282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785146" y="6768501"/>
            <a:ext cx="208857" cy="185650"/>
          </a:xfrm>
          <a:custGeom>
            <a:avLst/>
            <a:gdLst/>
            <a:ahLst/>
            <a:cxnLst/>
            <a:rect l="l" t="t" r="r" b="b"/>
            <a:pathLst>
              <a:path w="208857" h="185650">
                <a:moveTo>
                  <a:pt x="152110" y="34809"/>
                </a:moveTo>
                <a:cubicBezTo>
                  <a:pt x="146091" y="34809"/>
                  <a:pt x="140253" y="36441"/>
                  <a:pt x="135140" y="39414"/>
                </a:cubicBezTo>
                <a:cubicBezTo>
                  <a:pt x="129411" y="33613"/>
                  <a:pt x="122739" y="28754"/>
                  <a:pt x="115379" y="25092"/>
                </a:cubicBezTo>
                <a:cubicBezTo>
                  <a:pt x="125604" y="16389"/>
                  <a:pt x="138621" y="11603"/>
                  <a:pt x="152110" y="11603"/>
                </a:cubicBezTo>
                <a:cubicBezTo>
                  <a:pt x="183438" y="11603"/>
                  <a:pt x="208857" y="36985"/>
                  <a:pt x="208857" y="68350"/>
                </a:cubicBezTo>
                <a:cubicBezTo>
                  <a:pt x="208857" y="83398"/>
                  <a:pt x="202874" y="97829"/>
                  <a:pt x="192250" y="108453"/>
                </a:cubicBezTo>
                <a:lnTo>
                  <a:pt x="166469" y="134234"/>
                </a:lnTo>
                <a:cubicBezTo>
                  <a:pt x="155845" y="144858"/>
                  <a:pt x="141413" y="150841"/>
                  <a:pt x="126365" y="150841"/>
                </a:cubicBezTo>
                <a:cubicBezTo>
                  <a:pt x="95037" y="150841"/>
                  <a:pt x="69619" y="125459"/>
                  <a:pt x="69619" y="94094"/>
                </a:cubicBezTo>
                <a:cubicBezTo>
                  <a:pt x="69619" y="93550"/>
                  <a:pt x="69619" y="93006"/>
                  <a:pt x="69655" y="92463"/>
                </a:cubicBezTo>
                <a:cubicBezTo>
                  <a:pt x="69836" y="86045"/>
                  <a:pt x="75167" y="81004"/>
                  <a:pt x="81585" y="81186"/>
                </a:cubicBezTo>
                <a:cubicBezTo>
                  <a:pt x="88003" y="81367"/>
                  <a:pt x="93043" y="86697"/>
                  <a:pt x="92861" y="93115"/>
                </a:cubicBezTo>
                <a:cubicBezTo>
                  <a:pt x="92861" y="93442"/>
                  <a:pt x="92861" y="93768"/>
                  <a:pt x="92861" y="94058"/>
                </a:cubicBezTo>
                <a:cubicBezTo>
                  <a:pt x="92861" y="112587"/>
                  <a:pt x="107873" y="127598"/>
                  <a:pt x="126402" y="127598"/>
                </a:cubicBezTo>
                <a:cubicBezTo>
                  <a:pt x="135285" y="127598"/>
                  <a:pt x="143806" y="124081"/>
                  <a:pt x="150116" y="117772"/>
                </a:cubicBezTo>
                <a:lnTo>
                  <a:pt x="175896" y="91991"/>
                </a:lnTo>
                <a:cubicBezTo>
                  <a:pt x="182169" y="85718"/>
                  <a:pt x="185723" y="77161"/>
                  <a:pt x="185723" y="68277"/>
                </a:cubicBezTo>
                <a:cubicBezTo>
                  <a:pt x="185723" y="49748"/>
                  <a:pt x="170711" y="34737"/>
                  <a:pt x="152182" y="34737"/>
                </a:cubicBezTo>
                <a:close/>
                <a:moveTo>
                  <a:pt x="99787" y="62838"/>
                </a:moveTo>
                <a:cubicBezTo>
                  <a:pt x="99098" y="62548"/>
                  <a:pt x="98409" y="62149"/>
                  <a:pt x="97793" y="61714"/>
                </a:cubicBezTo>
                <a:cubicBezTo>
                  <a:pt x="93224" y="59357"/>
                  <a:pt x="88003" y="58016"/>
                  <a:pt x="82527" y="58016"/>
                </a:cubicBezTo>
                <a:cubicBezTo>
                  <a:pt x="73644" y="58016"/>
                  <a:pt x="65123" y="61533"/>
                  <a:pt x="58813" y="67842"/>
                </a:cubicBezTo>
                <a:lnTo>
                  <a:pt x="33033" y="93623"/>
                </a:lnTo>
                <a:cubicBezTo>
                  <a:pt x="26760" y="99896"/>
                  <a:pt x="23206" y="108453"/>
                  <a:pt x="23206" y="117337"/>
                </a:cubicBezTo>
                <a:cubicBezTo>
                  <a:pt x="23206" y="135866"/>
                  <a:pt x="38218" y="150877"/>
                  <a:pt x="56747" y="150877"/>
                </a:cubicBezTo>
                <a:cubicBezTo>
                  <a:pt x="62729" y="150877"/>
                  <a:pt x="68567" y="149282"/>
                  <a:pt x="73680" y="146308"/>
                </a:cubicBezTo>
                <a:cubicBezTo>
                  <a:pt x="79409" y="152110"/>
                  <a:pt x="86081" y="156969"/>
                  <a:pt x="93478" y="160631"/>
                </a:cubicBezTo>
                <a:cubicBezTo>
                  <a:pt x="83253" y="169297"/>
                  <a:pt x="70272" y="174120"/>
                  <a:pt x="56747" y="174120"/>
                </a:cubicBezTo>
                <a:cubicBezTo>
                  <a:pt x="25418" y="174120"/>
                  <a:pt x="0" y="148738"/>
                  <a:pt x="0" y="117373"/>
                </a:cubicBezTo>
                <a:cubicBezTo>
                  <a:pt x="0" y="102325"/>
                  <a:pt x="5983" y="87894"/>
                  <a:pt x="16607" y="77270"/>
                </a:cubicBezTo>
                <a:lnTo>
                  <a:pt x="42388" y="51489"/>
                </a:lnTo>
                <a:cubicBezTo>
                  <a:pt x="53012" y="40865"/>
                  <a:pt x="67443" y="34882"/>
                  <a:pt x="82491" y="34882"/>
                </a:cubicBezTo>
                <a:cubicBezTo>
                  <a:pt x="113892" y="34882"/>
                  <a:pt x="139238" y="60481"/>
                  <a:pt x="139238" y="91774"/>
                </a:cubicBezTo>
                <a:cubicBezTo>
                  <a:pt x="139238" y="92245"/>
                  <a:pt x="139238" y="92716"/>
                  <a:pt x="139238" y="93188"/>
                </a:cubicBezTo>
                <a:cubicBezTo>
                  <a:pt x="139093" y="99606"/>
                  <a:pt x="133762" y="104646"/>
                  <a:pt x="127344" y="104501"/>
                </a:cubicBezTo>
                <a:cubicBezTo>
                  <a:pt x="120926" y="104356"/>
                  <a:pt x="115886" y="99026"/>
                  <a:pt x="116031" y="92608"/>
                </a:cubicBezTo>
                <a:cubicBezTo>
                  <a:pt x="116031" y="92317"/>
                  <a:pt x="116031" y="92064"/>
                  <a:pt x="116031" y="91774"/>
                </a:cubicBezTo>
                <a:cubicBezTo>
                  <a:pt x="116031" y="79554"/>
                  <a:pt x="109505" y="68821"/>
                  <a:pt x="99787" y="6291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3" name="Text 31"/>
          <p:cNvSpPr/>
          <p:nvPr/>
        </p:nvSpPr>
        <p:spPr>
          <a:xfrm>
            <a:off x="1260875" y="6582850"/>
            <a:ext cx="1218330" cy="324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5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60875" y="6907738"/>
            <a:ext cx="1195123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Presigned URL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7511" y="7279039"/>
            <a:ext cx="8029373" cy="603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数据库充当"智能索引"负责定位文件，后端基于查询结果生成带权限的临时访问链接，实现高并发文件访问。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981073" y="1581895"/>
            <a:ext cx="6807176" cy="5124720"/>
          </a:xfrm>
          <a:custGeom>
            <a:avLst/>
            <a:gdLst/>
            <a:ahLst/>
            <a:cxnLst/>
            <a:rect l="l" t="t" r="r" b="b"/>
            <a:pathLst>
              <a:path w="6807176" h="5124720">
                <a:moveTo>
                  <a:pt x="139239" y="0"/>
                </a:moveTo>
                <a:lnTo>
                  <a:pt x="6667937" y="0"/>
                </a:lnTo>
                <a:cubicBezTo>
                  <a:pt x="6744785" y="0"/>
                  <a:pt x="6807176" y="62391"/>
                  <a:pt x="6807176" y="139239"/>
                </a:cubicBezTo>
                <a:lnTo>
                  <a:pt x="6807176" y="4985482"/>
                </a:lnTo>
                <a:cubicBezTo>
                  <a:pt x="6807176" y="5062330"/>
                  <a:pt x="6744785" y="5124720"/>
                  <a:pt x="6667937" y="5124720"/>
                </a:cubicBezTo>
                <a:lnTo>
                  <a:pt x="139239" y="5124720"/>
                </a:lnTo>
                <a:cubicBezTo>
                  <a:pt x="62391" y="5124720"/>
                  <a:pt x="0" y="5062330"/>
                  <a:pt x="0" y="4985482"/>
                </a:cubicBezTo>
                <a:lnTo>
                  <a:pt x="0" y="139239"/>
                </a:lnTo>
                <a:cubicBezTo>
                  <a:pt x="0" y="62391"/>
                  <a:pt x="62391" y="0"/>
                  <a:pt x="139239" y="0"/>
                </a:cubicBezTo>
                <a:close/>
              </a:path>
            </a:pathLst>
          </a:custGeom>
          <a:solidFill>
            <a:srgbClr val="1A1D23"/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9199599" y="1817826"/>
            <a:ext cx="232063" cy="232063"/>
          </a:xfrm>
          <a:custGeom>
            <a:avLst/>
            <a:gdLst/>
            <a:ahLst/>
            <a:cxnLst/>
            <a:rect l="l" t="t" r="r" b="b"/>
            <a:pathLst>
              <a:path w="232063" h="232063">
                <a:moveTo>
                  <a:pt x="87024" y="29008"/>
                </a:moveTo>
                <a:cubicBezTo>
                  <a:pt x="87024" y="20985"/>
                  <a:pt x="93505" y="14504"/>
                  <a:pt x="101527" y="14504"/>
                </a:cubicBezTo>
                <a:lnTo>
                  <a:pt x="130535" y="14504"/>
                </a:lnTo>
                <a:cubicBezTo>
                  <a:pt x="138558" y="14504"/>
                  <a:pt x="145039" y="20985"/>
                  <a:pt x="145039" y="29008"/>
                </a:cubicBezTo>
                <a:lnTo>
                  <a:pt x="145039" y="58016"/>
                </a:lnTo>
                <a:cubicBezTo>
                  <a:pt x="145039" y="66038"/>
                  <a:pt x="138558" y="72520"/>
                  <a:pt x="130535" y="72520"/>
                </a:cubicBezTo>
                <a:lnTo>
                  <a:pt x="126909" y="72520"/>
                </a:lnTo>
                <a:lnTo>
                  <a:pt x="126909" y="101527"/>
                </a:lnTo>
                <a:lnTo>
                  <a:pt x="181299" y="101527"/>
                </a:lnTo>
                <a:cubicBezTo>
                  <a:pt x="199338" y="101527"/>
                  <a:pt x="213933" y="116122"/>
                  <a:pt x="213933" y="134161"/>
                </a:cubicBezTo>
                <a:lnTo>
                  <a:pt x="213933" y="159543"/>
                </a:lnTo>
                <a:lnTo>
                  <a:pt x="217559" y="159543"/>
                </a:lnTo>
                <a:cubicBezTo>
                  <a:pt x="225581" y="159543"/>
                  <a:pt x="232063" y="166025"/>
                  <a:pt x="232063" y="174047"/>
                </a:cubicBezTo>
                <a:lnTo>
                  <a:pt x="232063" y="203055"/>
                </a:lnTo>
                <a:cubicBezTo>
                  <a:pt x="232063" y="211077"/>
                  <a:pt x="225581" y="217559"/>
                  <a:pt x="217559" y="217559"/>
                </a:cubicBezTo>
                <a:lnTo>
                  <a:pt x="188551" y="217559"/>
                </a:lnTo>
                <a:cubicBezTo>
                  <a:pt x="180529" y="217559"/>
                  <a:pt x="174047" y="211077"/>
                  <a:pt x="174047" y="203055"/>
                </a:cubicBezTo>
                <a:lnTo>
                  <a:pt x="174047" y="174047"/>
                </a:lnTo>
                <a:cubicBezTo>
                  <a:pt x="174047" y="166025"/>
                  <a:pt x="180529" y="159543"/>
                  <a:pt x="188551" y="159543"/>
                </a:cubicBezTo>
                <a:lnTo>
                  <a:pt x="192177" y="159543"/>
                </a:lnTo>
                <a:lnTo>
                  <a:pt x="192177" y="134161"/>
                </a:lnTo>
                <a:cubicBezTo>
                  <a:pt x="192177" y="128133"/>
                  <a:pt x="187327" y="123283"/>
                  <a:pt x="181299" y="123283"/>
                </a:cubicBezTo>
                <a:lnTo>
                  <a:pt x="126909" y="123283"/>
                </a:lnTo>
                <a:lnTo>
                  <a:pt x="126909" y="159543"/>
                </a:lnTo>
                <a:lnTo>
                  <a:pt x="130535" y="159543"/>
                </a:lnTo>
                <a:cubicBezTo>
                  <a:pt x="138558" y="159543"/>
                  <a:pt x="145039" y="166025"/>
                  <a:pt x="145039" y="174047"/>
                </a:cubicBezTo>
                <a:lnTo>
                  <a:pt x="145039" y="203055"/>
                </a:lnTo>
                <a:cubicBezTo>
                  <a:pt x="145039" y="211077"/>
                  <a:pt x="138558" y="217559"/>
                  <a:pt x="130535" y="217559"/>
                </a:cubicBezTo>
                <a:lnTo>
                  <a:pt x="101527" y="217559"/>
                </a:lnTo>
                <a:cubicBezTo>
                  <a:pt x="93505" y="217559"/>
                  <a:pt x="87024" y="211077"/>
                  <a:pt x="87024" y="203055"/>
                </a:cubicBezTo>
                <a:lnTo>
                  <a:pt x="87024" y="174047"/>
                </a:lnTo>
                <a:cubicBezTo>
                  <a:pt x="87024" y="166025"/>
                  <a:pt x="93505" y="159543"/>
                  <a:pt x="101527" y="159543"/>
                </a:cubicBezTo>
                <a:lnTo>
                  <a:pt x="105153" y="159543"/>
                </a:lnTo>
                <a:lnTo>
                  <a:pt x="105153" y="123283"/>
                </a:lnTo>
                <a:lnTo>
                  <a:pt x="50764" y="123283"/>
                </a:lnTo>
                <a:cubicBezTo>
                  <a:pt x="44736" y="123283"/>
                  <a:pt x="39886" y="128133"/>
                  <a:pt x="39886" y="134161"/>
                </a:cubicBezTo>
                <a:lnTo>
                  <a:pt x="39886" y="159543"/>
                </a:lnTo>
                <a:lnTo>
                  <a:pt x="43512" y="159543"/>
                </a:lnTo>
                <a:cubicBezTo>
                  <a:pt x="51534" y="159543"/>
                  <a:pt x="58016" y="166025"/>
                  <a:pt x="58016" y="174047"/>
                </a:cubicBezTo>
                <a:lnTo>
                  <a:pt x="58016" y="203055"/>
                </a:lnTo>
                <a:cubicBezTo>
                  <a:pt x="58016" y="211077"/>
                  <a:pt x="51534" y="217559"/>
                  <a:pt x="43512" y="217559"/>
                </a:cubicBezTo>
                <a:lnTo>
                  <a:pt x="14504" y="217559"/>
                </a:lnTo>
                <a:cubicBezTo>
                  <a:pt x="6481" y="217559"/>
                  <a:pt x="0" y="211077"/>
                  <a:pt x="0" y="203055"/>
                </a:cubicBezTo>
                <a:lnTo>
                  <a:pt x="0" y="174047"/>
                </a:lnTo>
                <a:cubicBezTo>
                  <a:pt x="0" y="166025"/>
                  <a:pt x="6481" y="159543"/>
                  <a:pt x="14504" y="159543"/>
                </a:cubicBezTo>
                <a:lnTo>
                  <a:pt x="18130" y="159543"/>
                </a:lnTo>
                <a:lnTo>
                  <a:pt x="18130" y="134161"/>
                </a:lnTo>
                <a:cubicBezTo>
                  <a:pt x="18130" y="116122"/>
                  <a:pt x="32724" y="101527"/>
                  <a:pt x="50764" y="101527"/>
                </a:cubicBezTo>
                <a:lnTo>
                  <a:pt x="105153" y="101527"/>
                </a:lnTo>
                <a:lnTo>
                  <a:pt x="105153" y="72520"/>
                </a:lnTo>
                <a:lnTo>
                  <a:pt x="101527" y="72520"/>
                </a:lnTo>
                <a:cubicBezTo>
                  <a:pt x="93505" y="72520"/>
                  <a:pt x="87024" y="66038"/>
                  <a:pt x="87024" y="58016"/>
                </a:cubicBezTo>
                <a:lnTo>
                  <a:pt x="87024" y="29008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8" name="Text 36"/>
          <p:cNvSpPr/>
          <p:nvPr/>
        </p:nvSpPr>
        <p:spPr>
          <a:xfrm>
            <a:off x="9460669" y="1771414"/>
            <a:ext cx="6254093" cy="324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27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存算分离架构流程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170591" y="2360514"/>
            <a:ext cx="371300" cy="371300"/>
          </a:xfrm>
          <a:custGeom>
            <a:avLst/>
            <a:gdLst/>
            <a:ahLst/>
            <a:cxnLst/>
            <a:rect l="l" t="t" r="r" b="b"/>
            <a:pathLst>
              <a:path w="371300" h="371300">
                <a:moveTo>
                  <a:pt x="185650" y="0"/>
                </a:moveTo>
                <a:lnTo>
                  <a:pt x="185650" y="0"/>
                </a:lnTo>
                <a:cubicBezTo>
                  <a:pt x="288113" y="0"/>
                  <a:pt x="371300" y="83187"/>
                  <a:pt x="371300" y="185650"/>
                </a:cubicBezTo>
                <a:lnTo>
                  <a:pt x="371300" y="185650"/>
                </a:lnTo>
                <a:cubicBezTo>
                  <a:pt x="371300" y="288113"/>
                  <a:pt x="288113" y="371300"/>
                  <a:pt x="185650" y="371300"/>
                </a:cubicBezTo>
                <a:lnTo>
                  <a:pt x="185650" y="371300"/>
                </a:lnTo>
                <a:cubicBezTo>
                  <a:pt x="83187" y="371300"/>
                  <a:pt x="0" y="288113"/>
                  <a:pt x="0" y="185650"/>
                </a:cubicBezTo>
                <a:lnTo>
                  <a:pt x="0" y="185650"/>
                </a:lnTo>
                <a:cubicBezTo>
                  <a:pt x="0" y="83187"/>
                  <a:pt x="83187" y="0"/>
                  <a:pt x="18565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9325299" y="2430133"/>
            <a:ext cx="139238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681129" y="2314101"/>
            <a:ext cx="2796357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用户上传文件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681129" y="2638989"/>
            <a:ext cx="2784754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后端接收文件并生成唯一Storage Key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170591" y="3074713"/>
            <a:ext cx="371300" cy="371300"/>
          </a:xfrm>
          <a:custGeom>
            <a:avLst/>
            <a:gdLst/>
            <a:ahLst/>
            <a:cxnLst/>
            <a:rect l="l" t="t" r="r" b="b"/>
            <a:pathLst>
              <a:path w="371300" h="371300">
                <a:moveTo>
                  <a:pt x="185650" y="0"/>
                </a:moveTo>
                <a:lnTo>
                  <a:pt x="185650" y="0"/>
                </a:lnTo>
                <a:cubicBezTo>
                  <a:pt x="288113" y="0"/>
                  <a:pt x="371300" y="83187"/>
                  <a:pt x="371300" y="185650"/>
                </a:cubicBezTo>
                <a:lnTo>
                  <a:pt x="371300" y="185650"/>
                </a:lnTo>
                <a:cubicBezTo>
                  <a:pt x="371300" y="288113"/>
                  <a:pt x="288113" y="371300"/>
                  <a:pt x="185650" y="371300"/>
                </a:cubicBezTo>
                <a:lnTo>
                  <a:pt x="185650" y="371300"/>
                </a:lnTo>
                <a:cubicBezTo>
                  <a:pt x="83187" y="371300"/>
                  <a:pt x="0" y="288113"/>
                  <a:pt x="0" y="185650"/>
                </a:cubicBezTo>
                <a:lnTo>
                  <a:pt x="0" y="185650"/>
                </a:lnTo>
                <a:cubicBezTo>
                  <a:pt x="0" y="83187"/>
                  <a:pt x="83187" y="0"/>
                  <a:pt x="18565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9309828" y="3144332"/>
            <a:ext cx="174047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681129" y="3028301"/>
            <a:ext cx="2889182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文件存入R2桶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681129" y="3353189"/>
            <a:ext cx="2877579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文件实体存储到Cloudflare R2对象存储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170591" y="3788910"/>
            <a:ext cx="371300" cy="371300"/>
          </a:xfrm>
          <a:custGeom>
            <a:avLst/>
            <a:gdLst/>
            <a:ahLst/>
            <a:cxnLst/>
            <a:rect l="l" t="t" r="r" b="b"/>
            <a:pathLst>
              <a:path w="371300" h="371300">
                <a:moveTo>
                  <a:pt x="185650" y="0"/>
                </a:moveTo>
                <a:lnTo>
                  <a:pt x="185650" y="0"/>
                </a:lnTo>
                <a:cubicBezTo>
                  <a:pt x="288113" y="0"/>
                  <a:pt x="371300" y="83187"/>
                  <a:pt x="371300" y="185650"/>
                </a:cubicBezTo>
                <a:lnTo>
                  <a:pt x="371300" y="185650"/>
                </a:lnTo>
                <a:cubicBezTo>
                  <a:pt x="371300" y="288113"/>
                  <a:pt x="288113" y="371300"/>
                  <a:pt x="185650" y="371300"/>
                </a:cubicBezTo>
                <a:lnTo>
                  <a:pt x="185650" y="371300"/>
                </a:lnTo>
                <a:cubicBezTo>
                  <a:pt x="83187" y="371300"/>
                  <a:pt x="0" y="288113"/>
                  <a:pt x="0" y="185650"/>
                </a:cubicBezTo>
                <a:lnTo>
                  <a:pt x="0" y="185650"/>
                </a:lnTo>
                <a:cubicBezTo>
                  <a:pt x="0" y="83187"/>
                  <a:pt x="83187" y="0"/>
                  <a:pt x="18565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9309828" y="3858529"/>
            <a:ext cx="174047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681129" y="3742497"/>
            <a:ext cx="2483072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元数据写入D1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681129" y="4067385"/>
            <a:ext cx="2471469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文件名、大小、Key等写入数据库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170591" y="4503106"/>
            <a:ext cx="371300" cy="371300"/>
          </a:xfrm>
          <a:custGeom>
            <a:avLst/>
            <a:gdLst/>
            <a:ahLst/>
            <a:cxnLst/>
            <a:rect l="l" t="t" r="r" b="b"/>
            <a:pathLst>
              <a:path w="371300" h="371300">
                <a:moveTo>
                  <a:pt x="185650" y="0"/>
                </a:moveTo>
                <a:lnTo>
                  <a:pt x="185650" y="0"/>
                </a:lnTo>
                <a:cubicBezTo>
                  <a:pt x="288113" y="0"/>
                  <a:pt x="371300" y="83187"/>
                  <a:pt x="371300" y="185650"/>
                </a:cubicBezTo>
                <a:lnTo>
                  <a:pt x="371300" y="185650"/>
                </a:lnTo>
                <a:cubicBezTo>
                  <a:pt x="371300" y="288113"/>
                  <a:pt x="288113" y="371300"/>
                  <a:pt x="185650" y="371300"/>
                </a:cubicBezTo>
                <a:lnTo>
                  <a:pt x="185650" y="371300"/>
                </a:lnTo>
                <a:cubicBezTo>
                  <a:pt x="83187" y="371300"/>
                  <a:pt x="0" y="288113"/>
                  <a:pt x="0" y="185650"/>
                </a:cubicBezTo>
                <a:lnTo>
                  <a:pt x="0" y="185650"/>
                </a:lnTo>
                <a:cubicBezTo>
                  <a:pt x="0" y="83187"/>
                  <a:pt x="83187" y="0"/>
                  <a:pt x="18565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9309828" y="4572725"/>
            <a:ext cx="174047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681129" y="4456694"/>
            <a:ext cx="2227803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访问时查询定位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9681129" y="4781582"/>
            <a:ext cx="2216200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通过D1查询快速定位文件位置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170591" y="5217306"/>
            <a:ext cx="371300" cy="371300"/>
          </a:xfrm>
          <a:custGeom>
            <a:avLst/>
            <a:gdLst/>
            <a:ahLst/>
            <a:cxnLst/>
            <a:rect l="l" t="t" r="r" b="b"/>
            <a:pathLst>
              <a:path w="371300" h="371300">
                <a:moveTo>
                  <a:pt x="185650" y="0"/>
                </a:moveTo>
                <a:lnTo>
                  <a:pt x="185650" y="0"/>
                </a:lnTo>
                <a:cubicBezTo>
                  <a:pt x="288113" y="0"/>
                  <a:pt x="371300" y="83187"/>
                  <a:pt x="371300" y="185650"/>
                </a:cubicBezTo>
                <a:lnTo>
                  <a:pt x="371300" y="185650"/>
                </a:lnTo>
                <a:cubicBezTo>
                  <a:pt x="371300" y="288113"/>
                  <a:pt x="288113" y="371300"/>
                  <a:pt x="185650" y="371300"/>
                </a:cubicBezTo>
                <a:lnTo>
                  <a:pt x="185650" y="371300"/>
                </a:lnTo>
                <a:cubicBezTo>
                  <a:pt x="83187" y="371300"/>
                  <a:pt x="0" y="288113"/>
                  <a:pt x="0" y="185650"/>
                </a:cubicBezTo>
                <a:lnTo>
                  <a:pt x="0" y="185650"/>
                </a:lnTo>
                <a:cubicBezTo>
                  <a:pt x="0" y="83187"/>
                  <a:pt x="83187" y="0"/>
                  <a:pt x="18565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9305961" y="5286925"/>
            <a:ext cx="185650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681129" y="5170893"/>
            <a:ext cx="2367041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生成预签名URL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681129" y="5495781"/>
            <a:ext cx="2355438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后端生成带权限的临时访问链接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170591" y="5931502"/>
            <a:ext cx="371300" cy="371300"/>
          </a:xfrm>
          <a:custGeom>
            <a:avLst/>
            <a:gdLst/>
            <a:ahLst/>
            <a:cxnLst/>
            <a:rect l="l" t="t" r="r" b="b"/>
            <a:pathLst>
              <a:path w="371300" h="371300">
                <a:moveTo>
                  <a:pt x="185650" y="0"/>
                </a:moveTo>
                <a:lnTo>
                  <a:pt x="185650" y="0"/>
                </a:lnTo>
                <a:cubicBezTo>
                  <a:pt x="288113" y="0"/>
                  <a:pt x="371300" y="83187"/>
                  <a:pt x="371300" y="185650"/>
                </a:cubicBezTo>
                <a:lnTo>
                  <a:pt x="371300" y="185650"/>
                </a:lnTo>
                <a:cubicBezTo>
                  <a:pt x="371300" y="288113"/>
                  <a:pt x="288113" y="371300"/>
                  <a:pt x="185650" y="371300"/>
                </a:cubicBezTo>
                <a:lnTo>
                  <a:pt x="185650" y="371300"/>
                </a:lnTo>
                <a:cubicBezTo>
                  <a:pt x="83187" y="371300"/>
                  <a:pt x="0" y="288113"/>
                  <a:pt x="0" y="185650"/>
                </a:cubicBezTo>
                <a:lnTo>
                  <a:pt x="0" y="185650"/>
                </a:lnTo>
                <a:cubicBezTo>
                  <a:pt x="0" y="83187"/>
                  <a:pt x="83187" y="0"/>
                  <a:pt x="18565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9305961" y="6001121"/>
            <a:ext cx="185650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681129" y="5885090"/>
            <a:ext cx="3190864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2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直接从R2下载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681129" y="6209978"/>
            <a:ext cx="3179261" cy="232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9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用户通过URL直接从R2桶下载，零带宽消耗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981073" y="6857457"/>
            <a:ext cx="6807176" cy="1214462"/>
          </a:xfrm>
          <a:custGeom>
            <a:avLst/>
            <a:gdLst/>
            <a:ahLst/>
            <a:cxnLst/>
            <a:rect l="l" t="t" r="r" b="b"/>
            <a:pathLst>
              <a:path w="6807176" h="1214462">
                <a:moveTo>
                  <a:pt x="139238" y="0"/>
                </a:moveTo>
                <a:lnTo>
                  <a:pt x="6667938" y="0"/>
                </a:lnTo>
                <a:cubicBezTo>
                  <a:pt x="6744837" y="0"/>
                  <a:pt x="6807176" y="62339"/>
                  <a:pt x="6807176" y="139238"/>
                </a:cubicBezTo>
                <a:lnTo>
                  <a:pt x="6807176" y="1075224"/>
                </a:lnTo>
                <a:cubicBezTo>
                  <a:pt x="6807176" y="1152123"/>
                  <a:pt x="6744837" y="1214462"/>
                  <a:pt x="6667938" y="1214462"/>
                </a:cubicBezTo>
                <a:lnTo>
                  <a:pt x="139238" y="1214462"/>
                </a:lnTo>
                <a:cubicBezTo>
                  <a:pt x="62339" y="1214462"/>
                  <a:pt x="0" y="1152123"/>
                  <a:pt x="0" y="1075224"/>
                </a:cubicBezTo>
                <a:lnTo>
                  <a:pt x="0" y="139238"/>
                </a:lnTo>
                <a:cubicBezTo>
                  <a:pt x="0" y="62339"/>
                  <a:pt x="62339" y="0"/>
                  <a:pt x="139238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20000"/>
                </a:srgbClr>
              </a:gs>
              <a:gs pos="100000">
                <a:srgbClr val="4FB99F">
                  <a:alpha val="5000"/>
                </a:srgbClr>
              </a:gs>
            </a:gsLst>
            <a:lin ang="270000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9147384" y="7070182"/>
            <a:ext cx="185650" cy="185650"/>
          </a:xfrm>
          <a:custGeom>
            <a:avLst/>
            <a:gdLst/>
            <a:ahLst/>
            <a:cxnLst/>
            <a:rect l="l" t="t" r="r" b="b"/>
            <a:pathLst>
              <a:path w="185650" h="185650">
                <a:moveTo>
                  <a:pt x="46413" y="116031"/>
                </a:moveTo>
                <a:lnTo>
                  <a:pt x="8884" y="116031"/>
                </a:lnTo>
                <a:cubicBezTo>
                  <a:pt x="-145" y="116031"/>
                  <a:pt x="-5693" y="106205"/>
                  <a:pt x="-1052" y="98445"/>
                </a:cubicBezTo>
                <a:lnTo>
                  <a:pt x="18130" y="66464"/>
                </a:lnTo>
                <a:cubicBezTo>
                  <a:pt x="21285" y="61207"/>
                  <a:pt x="26941" y="58016"/>
                  <a:pt x="33069" y="58016"/>
                </a:cubicBezTo>
                <a:lnTo>
                  <a:pt x="67516" y="58016"/>
                </a:lnTo>
                <a:cubicBezTo>
                  <a:pt x="95109" y="11277"/>
                  <a:pt x="136264" y="8920"/>
                  <a:pt x="163786" y="12945"/>
                </a:cubicBezTo>
                <a:cubicBezTo>
                  <a:pt x="168427" y="13634"/>
                  <a:pt x="172053" y="17260"/>
                  <a:pt x="172705" y="21865"/>
                </a:cubicBezTo>
                <a:cubicBezTo>
                  <a:pt x="176730" y="49386"/>
                  <a:pt x="174373" y="90541"/>
                  <a:pt x="127635" y="118134"/>
                </a:cubicBezTo>
                <a:lnTo>
                  <a:pt x="127635" y="152581"/>
                </a:lnTo>
                <a:cubicBezTo>
                  <a:pt x="127635" y="158709"/>
                  <a:pt x="124444" y="164366"/>
                  <a:pt x="119186" y="167520"/>
                </a:cubicBezTo>
                <a:lnTo>
                  <a:pt x="87205" y="186702"/>
                </a:lnTo>
                <a:cubicBezTo>
                  <a:pt x="79482" y="191343"/>
                  <a:pt x="69619" y="185759"/>
                  <a:pt x="69619" y="176767"/>
                </a:cubicBezTo>
                <a:lnTo>
                  <a:pt x="69619" y="139238"/>
                </a:lnTo>
                <a:cubicBezTo>
                  <a:pt x="69619" y="126438"/>
                  <a:pt x="59212" y="116031"/>
                  <a:pt x="46413" y="116031"/>
                </a:cubicBezTo>
                <a:lnTo>
                  <a:pt x="46376" y="116031"/>
                </a:lnTo>
                <a:close/>
                <a:moveTo>
                  <a:pt x="145039" y="58016"/>
                </a:moveTo>
                <a:cubicBezTo>
                  <a:pt x="145039" y="48410"/>
                  <a:pt x="137240" y="40611"/>
                  <a:pt x="127635" y="40611"/>
                </a:cubicBezTo>
                <a:cubicBezTo>
                  <a:pt x="118029" y="40611"/>
                  <a:pt x="110230" y="48410"/>
                  <a:pt x="110230" y="58016"/>
                </a:cubicBezTo>
                <a:cubicBezTo>
                  <a:pt x="110230" y="67622"/>
                  <a:pt x="118029" y="75420"/>
                  <a:pt x="127635" y="75420"/>
                </a:cubicBezTo>
                <a:cubicBezTo>
                  <a:pt x="137240" y="75420"/>
                  <a:pt x="145039" y="67622"/>
                  <a:pt x="145039" y="58016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5" name="Text 63"/>
          <p:cNvSpPr/>
          <p:nvPr/>
        </p:nvSpPr>
        <p:spPr>
          <a:xfrm>
            <a:off x="9449066" y="7000563"/>
            <a:ext cx="939854" cy="324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5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架构价值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9124178" y="7418276"/>
            <a:ext cx="6613790" cy="5105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462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数据库专注快速查询，存储专注文件托管，通过预签名URL实现安全高效的文件分发，彻底解决了传统架构的性能瓶颈。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603250" y="6223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11125" y="5556"/>
                </a:moveTo>
                <a:cubicBezTo>
                  <a:pt x="131058" y="5556"/>
                  <a:pt x="147241" y="21739"/>
                  <a:pt x="147241" y="41672"/>
                </a:cubicBezTo>
                <a:cubicBezTo>
                  <a:pt x="147241" y="61605"/>
                  <a:pt x="131058" y="77788"/>
                  <a:pt x="111125" y="77788"/>
                </a:cubicBezTo>
                <a:cubicBezTo>
                  <a:pt x="91192" y="77788"/>
                  <a:pt x="75009" y="61605"/>
                  <a:pt x="75009" y="41672"/>
                </a:cubicBezTo>
                <a:cubicBezTo>
                  <a:pt x="75009" y="21739"/>
                  <a:pt x="91192" y="5556"/>
                  <a:pt x="111125" y="5556"/>
                </a:cubicBezTo>
                <a:close/>
                <a:moveTo>
                  <a:pt x="33337" y="30559"/>
                </a:moveTo>
                <a:cubicBezTo>
                  <a:pt x="47137" y="30559"/>
                  <a:pt x="58341" y="41763"/>
                  <a:pt x="58341" y="55563"/>
                </a:cubicBezTo>
                <a:cubicBezTo>
                  <a:pt x="58341" y="69362"/>
                  <a:pt x="47137" y="80566"/>
                  <a:pt x="33337" y="80566"/>
                </a:cubicBezTo>
                <a:cubicBezTo>
                  <a:pt x="19538" y="80566"/>
                  <a:pt x="8334" y="69362"/>
                  <a:pt x="8334" y="55563"/>
                </a:cubicBezTo>
                <a:cubicBezTo>
                  <a:pt x="8334" y="41763"/>
                  <a:pt x="19538" y="30559"/>
                  <a:pt x="33337" y="30559"/>
                </a:cubicBezTo>
                <a:close/>
                <a:moveTo>
                  <a:pt x="0" y="144463"/>
                </a:moveTo>
                <a:cubicBezTo>
                  <a:pt x="0" y="119911"/>
                  <a:pt x="19898" y="100013"/>
                  <a:pt x="44450" y="100013"/>
                </a:cubicBezTo>
                <a:cubicBezTo>
                  <a:pt x="48895" y="100013"/>
                  <a:pt x="53201" y="100672"/>
                  <a:pt x="57264" y="101888"/>
                </a:cubicBezTo>
                <a:cubicBezTo>
                  <a:pt x="45839" y="114667"/>
                  <a:pt x="38894" y="131544"/>
                  <a:pt x="38894" y="150019"/>
                </a:cubicBezTo>
                <a:lnTo>
                  <a:pt x="38894" y="155575"/>
                </a:lnTo>
                <a:cubicBezTo>
                  <a:pt x="38894" y="159534"/>
                  <a:pt x="39727" y="163284"/>
                  <a:pt x="41220" y="166688"/>
                </a:cubicBezTo>
                <a:lnTo>
                  <a:pt x="11112" y="166688"/>
                </a:lnTo>
                <a:cubicBezTo>
                  <a:pt x="4966" y="166688"/>
                  <a:pt x="0" y="161722"/>
                  <a:pt x="0" y="155575"/>
                </a:cubicBezTo>
                <a:lnTo>
                  <a:pt x="0" y="144463"/>
                </a:lnTo>
                <a:close/>
                <a:moveTo>
                  <a:pt x="181030" y="166688"/>
                </a:moveTo>
                <a:cubicBezTo>
                  <a:pt x="182523" y="163284"/>
                  <a:pt x="183356" y="159534"/>
                  <a:pt x="183356" y="155575"/>
                </a:cubicBezTo>
                <a:lnTo>
                  <a:pt x="183356" y="150019"/>
                </a:lnTo>
                <a:cubicBezTo>
                  <a:pt x="183356" y="131544"/>
                  <a:pt x="176411" y="114667"/>
                  <a:pt x="164986" y="101888"/>
                </a:cubicBezTo>
                <a:cubicBezTo>
                  <a:pt x="169049" y="100672"/>
                  <a:pt x="173355" y="100013"/>
                  <a:pt x="177800" y="100013"/>
                </a:cubicBezTo>
                <a:cubicBezTo>
                  <a:pt x="202352" y="100013"/>
                  <a:pt x="222250" y="119911"/>
                  <a:pt x="222250" y="144463"/>
                </a:cubicBezTo>
                <a:lnTo>
                  <a:pt x="222250" y="155575"/>
                </a:lnTo>
                <a:cubicBezTo>
                  <a:pt x="222250" y="161722"/>
                  <a:pt x="217284" y="166688"/>
                  <a:pt x="211138" y="166688"/>
                </a:cubicBezTo>
                <a:lnTo>
                  <a:pt x="181030" y="166688"/>
                </a:lnTo>
                <a:close/>
                <a:moveTo>
                  <a:pt x="163909" y="55563"/>
                </a:moveTo>
                <a:cubicBezTo>
                  <a:pt x="163909" y="41763"/>
                  <a:pt x="175113" y="30559"/>
                  <a:pt x="188913" y="30559"/>
                </a:cubicBezTo>
                <a:cubicBezTo>
                  <a:pt x="202712" y="30559"/>
                  <a:pt x="213916" y="41763"/>
                  <a:pt x="213916" y="55562"/>
                </a:cubicBezTo>
                <a:cubicBezTo>
                  <a:pt x="213916" y="69362"/>
                  <a:pt x="202712" y="80566"/>
                  <a:pt x="188913" y="80566"/>
                </a:cubicBezTo>
                <a:cubicBezTo>
                  <a:pt x="175113" y="80566"/>
                  <a:pt x="163909" y="69362"/>
                  <a:pt x="163909" y="55563"/>
                </a:cubicBezTo>
                <a:close/>
                <a:moveTo>
                  <a:pt x="55563" y="150019"/>
                </a:moveTo>
                <a:cubicBezTo>
                  <a:pt x="55563" y="119320"/>
                  <a:pt x="80427" y="94456"/>
                  <a:pt x="111125" y="94456"/>
                </a:cubicBezTo>
                <a:cubicBezTo>
                  <a:pt x="141823" y="94456"/>
                  <a:pt x="166688" y="119320"/>
                  <a:pt x="166688" y="150019"/>
                </a:cubicBezTo>
                <a:lnTo>
                  <a:pt x="166688" y="155575"/>
                </a:lnTo>
                <a:cubicBezTo>
                  <a:pt x="166688" y="161722"/>
                  <a:pt x="161722" y="166688"/>
                  <a:pt x="155575" y="166688"/>
                </a:cubicBezTo>
                <a:lnTo>
                  <a:pt x="66675" y="166688"/>
                </a:lnTo>
                <a:cubicBezTo>
                  <a:pt x="60528" y="166688"/>
                  <a:pt x="55563" y="161722"/>
                  <a:pt x="55563" y="155575"/>
                </a:cubicBezTo>
                <a:lnTo>
                  <a:pt x="55563" y="150019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584200"/>
            <a:ext cx="207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REQUIREMENTS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016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应用场景与用户需求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233" y="1782236"/>
            <a:ext cx="4897967" cy="3259667"/>
          </a:xfrm>
          <a:custGeom>
            <a:avLst/>
            <a:gdLst/>
            <a:ahLst/>
            <a:cxnLst/>
            <a:rect l="l" t="t" r="r" b="b"/>
            <a:pathLst>
              <a:path w="4897967" h="3259667">
                <a:moveTo>
                  <a:pt x="152389" y="0"/>
                </a:moveTo>
                <a:lnTo>
                  <a:pt x="4745577" y="0"/>
                </a:lnTo>
                <a:cubicBezTo>
                  <a:pt x="4829740" y="0"/>
                  <a:pt x="4897967" y="68227"/>
                  <a:pt x="4897967" y="152389"/>
                </a:cubicBezTo>
                <a:lnTo>
                  <a:pt x="4897967" y="3107277"/>
                </a:lnTo>
                <a:cubicBezTo>
                  <a:pt x="4897967" y="3191440"/>
                  <a:pt x="4829740" y="3259667"/>
                  <a:pt x="4745577" y="3259667"/>
                </a:cubicBezTo>
                <a:lnTo>
                  <a:pt x="152389" y="3259667"/>
                </a:lnTo>
                <a:cubicBezTo>
                  <a:pt x="68227" y="3259667"/>
                  <a:pt x="0" y="3191440"/>
                  <a:pt x="0" y="3107277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70467" y="20404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964142" y="2218268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99579" y="254000"/>
                </a:lnTo>
                <a:cubicBezTo>
                  <a:pt x="207714" y="254000"/>
                  <a:pt x="214313" y="247402"/>
                  <a:pt x="214313" y="239266"/>
                </a:cubicBezTo>
                <a:cubicBezTo>
                  <a:pt x="214313" y="190401"/>
                  <a:pt x="174724" y="150813"/>
                  <a:pt x="125859" y="150813"/>
                </a:cubicBezTo>
                <a:lnTo>
                  <a:pt x="96391" y="150813"/>
                </a:ln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9" name="Text 7"/>
          <p:cNvSpPr/>
          <p:nvPr/>
        </p:nvSpPr>
        <p:spPr>
          <a:xfrm>
            <a:off x="1532467" y="2040468"/>
            <a:ext cx="153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访客 (Guest)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32467" y="2396068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未注册用户体验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06979" y="29040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2" name="Text 10"/>
          <p:cNvSpPr/>
          <p:nvPr/>
        </p:nvSpPr>
        <p:spPr>
          <a:xfrm>
            <a:off x="1094317" y="2853268"/>
            <a:ext cx="306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通过6位提取码获取文件下载链接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06979" y="33104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4" name="Text 12"/>
          <p:cNvSpPr/>
          <p:nvPr/>
        </p:nvSpPr>
        <p:spPr>
          <a:xfrm>
            <a:off x="1094317" y="3259668"/>
            <a:ext cx="335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系统校验提取码的有效性及过期时间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06979" y="37168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6" name="Text 14"/>
          <p:cNvSpPr/>
          <p:nvPr/>
        </p:nvSpPr>
        <p:spPr>
          <a:xfrm>
            <a:off x="1094317" y="3666068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无需注册即可快速访问分享内容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676900" y="1782236"/>
            <a:ext cx="4897967" cy="3259667"/>
          </a:xfrm>
          <a:custGeom>
            <a:avLst/>
            <a:gdLst/>
            <a:ahLst/>
            <a:cxnLst/>
            <a:rect l="l" t="t" r="r" b="b"/>
            <a:pathLst>
              <a:path w="4897967" h="3259667">
                <a:moveTo>
                  <a:pt x="152389" y="0"/>
                </a:moveTo>
                <a:lnTo>
                  <a:pt x="4745577" y="0"/>
                </a:lnTo>
                <a:cubicBezTo>
                  <a:pt x="4829740" y="0"/>
                  <a:pt x="4897967" y="68227"/>
                  <a:pt x="4897967" y="152389"/>
                </a:cubicBezTo>
                <a:lnTo>
                  <a:pt x="4897967" y="3107277"/>
                </a:lnTo>
                <a:cubicBezTo>
                  <a:pt x="4897967" y="3191440"/>
                  <a:pt x="4829740" y="3259667"/>
                  <a:pt x="4745577" y="3259667"/>
                </a:cubicBezTo>
                <a:lnTo>
                  <a:pt x="152389" y="3259667"/>
                </a:lnTo>
                <a:cubicBezTo>
                  <a:pt x="68227" y="3259667"/>
                  <a:pt x="0" y="3191440"/>
                  <a:pt x="0" y="3107277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4FB99F">
              <a:alpha val="5098"/>
            </a:srgbClr>
          </a:soli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935133" y="20404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081183" y="2218268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67469" y="63500"/>
                </a:moveTo>
                <a:cubicBezTo>
                  <a:pt x="67469" y="30644"/>
                  <a:pt x="94144" y="3969"/>
                  <a:pt x="127000" y="3969"/>
                </a:cubicBezTo>
                <a:cubicBezTo>
                  <a:pt x="159856" y="3969"/>
                  <a:pt x="186531" y="30644"/>
                  <a:pt x="186531" y="63500"/>
                </a:cubicBezTo>
                <a:cubicBezTo>
                  <a:pt x="186531" y="96356"/>
                  <a:pt x="159856" y="123031"/>
                  <a:pt x="127000" y="123031"/>
                </a:cubicBezTo>
                <a:cubicBezTo>
                  <a:pt x="94144" y="123031"/>
                  <a:pt x="67469" y="96356"/>
                  <a:pt x="67469" y="63500"/>
                </a:cubicBezTo>
                <a:close/>
                <a:moveTo>
                  <a:pt x="23812" y="239266"/>
                </a:moveTo>
                <a:cubicBezTo>
                  <a:pt x="23812" y="190401"/>
                  <a:pt x="63401" y="150813"/>
                  <a:pt x="112266" y="150813"/>
                </a:cubicBezTo>
                <a:lnTo>
                  <a:pt x="141734" y="150813"/>
                </a:lnTo>
                <a:cubicBezTo>
                  <a:pt x="190599" y="150813"/>
                  <a:pt x="230188" y="190401"/>
                  <a:pt x="230188" y="239266"/>
                </a:cubicBezTo>
                <a:cubicBezTo>
                  <a:pt x="230188" y="247402"/>
                  <a:pt x="223589" y="254000"/>
                  <a:pt x="215454" y="254000"/>
                </a:cubicBezTo>
                <a:lnTo>
                  <a:pt x="38546" y="254000"/>
                </a:lnTo>
                <a:cubicBezTo>
                  <a:pt x="30411" y="254000"/>
                  <a:pt x="23812" y="247402"/>
                  <a:pt x="23812" y="239266"/>
                </a:cubicBezTo>
                <a:close/>
                <a:moveTo>
                  <a:pt x="303808" y="65832"/>
                </a:moveTo>
                <a:lnTo>
                  <a:pt x="264120" y="129332"/>
                </a:lnTo>
                <a:cubicBezTo>
                  <a:pt x="262037" y="132655"/>
                  <a:pt x="258465" y="134739"/>
                  <a:pt x="254546" y="134938"/>
                </a:cubicBezTo>
                <a:cubicBezTo>
                  <a:pt x="250627" y="135136"/>
                  <a:pt x="246856" y="133350"/>
                  <a:pt x="244525" y="130175"/>
                </a:cubicBezTo>
                <a:lnTo>
                  <a:pt x="220712" y="98425"/>
                </a:lnTo>
                <a:cubicBezTo>
                  <a:pt x="216743" y="93166"/>
                  <a:pt x="217835" y="85725"/>
                  <a:pt x="223093" y="81756"/>
                </a:cubicBezTo>
                <a:cubicBezTo>
                  <a:pt x="228352" y="77787"/>
                  <a:pt x="235793" y="78879"/>
                  <a:pt x="239762" y="84138"/>
                </a:cubicBezTo>
                <a:lnTo>
                  <a:pt x="253157" y="101997"/>
                </a:lnTo>
                <a:lnTo>
                  <a:pt x="283617" y="53231"/>
                </a:lnTo>
                <a:cubicBezTo>
                  <a:pt x="287089" y="47675"/>
                  <a:pt x="294432" y="45938"/>
                  <a:pt x="300038" y="49461"/>
                </a:cubicBezTo>
                <a:cubicBezTo>
                  <a:pt x="305643" y="52983"/>
                  <a:pt x="307330" y="60275"/>
                  <a:pt x="303808" y="6588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0" name="Text 18"/>
          <p:cNvSpPr/>
          <p:nvPr/>
        </p:nvSpPr>
        <p:spPr>
          <a:xfrm>
            <a:off x="6697134" y="2040468"/>
            <a:ext cx="190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注册用户 (User)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697134" y="2396068"/>
            <a:ext cx="186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核心功能用户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71646" y="29040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3" name="Text 21"/>
          <p:cNvSpPr/>
          <p:nvPr/>
        </p:nvSpPr>
        <p:spPr>
          <a:xfrm>
            <a:off x="6258983" y="2853268"/>
            <a:ext cx="193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支持注册与登录功能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971646" y="33104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5" name="Text 23"/>
          <p:cNvSpPr/>
          <p:nvPr/>
        </p:nvSpPr>
        <p:spPr>
          <a:xfrm>
            <a:off x="6258983" y="3259668"/>
            <a:ext cx="254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文件上传并自动记录元数据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71646" y="37168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7" name="Text 25"/>
          <p:cNvSpPr/>
          <p:nvPr/>
        </p:nvSpPr>
        <p:spPr>
          <a:xfrm>
            <a:off x="6258983" y="3666068"/>
            <a:ext cx="23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查看个人文件列表与管理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71646" y="41232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9" name="Text 27"/>
          <p:cNvSpPr/>
          <p:nvPr/>
        </p:nvSpPr>
        <p:spPr>
          <a:xfrm>
            <a:off x="6258983" y="4072468"/>
            <a:ext cx="23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生成带有效期的分享链接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71646" y="45296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1" name="Text 29"/>
          <p:cNvSpPr/>
          <p:nvPr/>
        </p:nvSpPr>
        <p:spPr>
          <a:xfrm>
            <a:off x="6258983" y="4478868"/>
            <a:ext cx="318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删除文件(修改状态+触发存储删除)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841567" y="1782236"/>
            <a:ext cx="4897967" cy="3259667"/>
          </a:xfrm>
          <a:custGeom>
            <a:avLst/>
            <a:gdLst/>
            <a:ahLst/>
            <a:cxnLst/>
            <a:rect l="l" t="t" r="r" b="b"/>
            <a:pathLst>
              <a:path w="4897967" h="3259667">
                <a:moveTo>
                  <a:pt x="152389" y="0"/>
                </a:moveTo>
                <a:lnTo>
                  <a:pt x="4745577" y="0"/>
                </a:lnTo>
                <a:cubicBezTo>
                  <a:pt x="4829740" y="0"/>
                  <a:pt x="4897967" y="68227"/>
                  <a:pt x="4897967" y="152389"/>
                </a:cubicBezTo>
                <a:lnTo>
                  <a:pt x="4897967" y="3107277"/>
                </a:lnTo>
                <a:cubicBezTo>
                  <a:pt x="4897967" y="3191440"/>
                  <a:pt x="4829740" y="3259667"/>
                  <a:pt x="4745577" y="3259667"/>
                </a:cubicBezTo>
                <a:lnTo>
                  <a:pt x="152389" y="3259667"/>
                </a:lnTo>
                <a:cubicBezTo>
                  <a:pt x="68227" y="3259667"/>
                  <a:pt x="0" y="3191440"/>
                  <a:pt x="0" y="3107277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11099800" y="20404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11261725" y="2218268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47439" y="254000"/>
                </a:lnTo>
                <a:cubicBezTo>
                  <a:pt x="129480" y="232866"/>
                  <a:pt x="119063" y="205631"/>
                  <a:pt x="119063" y="176808"/>
                </a:cubicBezTo>
                <a:lnTo>
                  <a:pt x="119063" y="161379"/>
                </a:lnTo>
                <a:cubicBezTo>
                  <a:pt x="119063" y="157758"/>
                  <a:pt x="119559" y="154186"/>
                  <a:pt x="120501" y="150812"/>
                </a:cubicBezTo>
                <a:lnTo>
                  <a:pt x="96391" y="150812"/>
                </a:lnTo>
                <a:close/>
                <a:moveTo>
                  <a:pt x="220911" y="242342"/>
                </a:moveTo>
                <a:lnTo>
                  <a:pt x="214313" y="245467"/>
                </a:lnTo>
                <a:lnTo>
                  <a:pt x="214313" y="152152"/>
                </a:lnTo>
                <a:lnTo>
                  <a:pt x="261937" y="168027"/>
                </a:lnTo>
                <a:lnTo>
                  <a:pt x="261937" y="177750"/>
                </a:lnTo>
                <a:cubicBezTo>
                  <a:pt x="261937" y="205432"/>
                  <a:pt x="245963" y="230584"/>
                  <a:pt x="220911" y="242391"/>
                </a:cubicBezTo>
                <a:close/>
                <a:moveTo>
                  <a:pt x="209302" y="128736"/>
                </a:moveTo>
                <a:lnTo>
                  <a:pt x="153739" y="147241"/>
                </a:lnTo>
                <a:cubicBezTo>
                  <a:pt x="147241" y="149423"/>
                  <a:pt x="142875" y="155476"/>
                  <a:pt x="142875" y="162322"/>
                </a:cubicBezTo>
                <a:lnTo>
                  <a:pt x="142875" y="177750"/>
                </a:lnTo>
                <a:cubicBezTo>
                  <a:pt x="142875" y="214660"/>
                  <a:pt x="164207" y="248245"/>
                  <a:pt x="197545" y="263922"/>
                </a:cubicBezTo>
                <a:lnTo>
                  <a:pt x="206722" y="268238"/>
                </a:lnTo>
                <a:cubicBezTo>
                  <a:pt x="209104" y="269329"/>
                  <a:pt x="211683" y="269925"/>
                  <a:pt x="214263" y="269925"/>
                </a:cubicBezTo>
                <a:cubicBezTo>
                  <a:pt x="216843" y="269925"/>
                  <a:pt x="219472" y="269329"/>
                  <a:pt x="221804" y="268238"/>
                </a:cubicBezTo>
                <a:lnTo>
                  <a:pt x="230981" y="263922"/>
                </a:lnTo>
                <a:cubicBezTo>
                  <a:pt x="264418" y="248196"/>
                  <a:pt x="285750" y="214610"/>
                  <a:pt x="285750" y="177701"/>
                </a:cubicBezTo>
                <a:lnTo>
                  <a:pt x="285750" y="162272"/>
                </a:lnTo>
                <a:cubicBezTo>
                  <a:pt x="285750" y="155426"/>
                  <a:pt x="281384" y="149374"/>
                  <a:pt x="274886" y="147191"/>
                </a:cubicBezTo>
                <a:lnTo>
                  <a:pt x="219323" y="128687"/>
                </a:lnTo>
                <a:cubicBezTo>
                  <a:pt x="216049" y="127595"/>
                  <a:pt x="212527" y="127595"/>
                  <a:pt x="209302" y="128687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35" name="Text 33"/>
          <p:cNvSpPr/>
          <p:nvPr/>
        </p:nvSpPr>
        <p:spPr>
          <a:xfrm>
            <a:off x="11861800" y="2040468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 (Admin)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861800" y="2396068"/>
            <a:ext cx="182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系统运维角色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136313" y="29040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8" name="Text 36"/>
          <p:cNvSpPr/>
          <p:nvPr/>
        </p:nvSpPr>
        <p:spPr>
          <a:xfrm>
            <a:off x="11423650" y="2853268"/>
            <a:ext cx="254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查看系统整体存储用量统计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136313" y="33104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0" name="Text 38"/>
          <p:cNvSpPr/>
          <p:nvPr/>
        </p:nvSpPr>
        <p:spPr>
          <a:xfrm>
            <a:off x="11423650" y="3259668"/>
            <a:ext cx="254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监控用户注册趋势与活跃度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136313" y="37168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2" name="Text 40"/>
          <p:cNvSpPr/>
          <p:nvPr/>
        </p:nvSpPr>
        <p:spPr>
          <a:xfrm>
            <a:off x="11423650" y="3666068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查看文件访问审计日志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136313" y="4123268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4" name="Text 42"/>
          <p:cNvSpPr/>
          <p:nvPr/>
        </p:nvSpPr>
        <p:spPr>
          <a:xfrm>
            <a:off x="11423650" y="4072468"/>
            <a:ext cx="23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对违规文件进行强制下架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12233" y="5304366"/>
            <a:ext cx="7488767" cy="2675467"/>
          </a:xfrm>
          <a:custGeom>
            <a:avLst/>
            <a:gdLst/>
            <a:ahLst/>
            <a:cxnLst/>
            <a:rect l="l" t="t" r="r" b="b"/>
            <a:pathLst>
              <a:path w="7488767" h="2675467">
                <a:moveTo>
                  <a:pt x="152395" y="0"/>
                </a:moveTo>
                <a:lnTo>
                  <a:pt x="7336372" y="0"/>
                </a:lnTo>
                <a:cubicBezTo>
                  <a:pt x="7420481" y="0"/>
                  <a:pt x="7488767" y="68286"/>
                  <a:pt x="7488767" y="152395"/>
                </a:cubicBezTo>
                <a:lnTo>
                  <a:pt x="7488767" y="2523072"/>
                </a:lnTo>
                <a:cubicBezTo>
                  <a:pt x="7488767" y="2607237"/>
                  <a:pt x="7420537" y="2675467"/>
                  <a:pt x="7336372" y="2675467"/>
                </a:cubicBezTo>
                <a:lnTo>
                  <a:pt x="152395" y="2675467"/>
                </a:lnTo>
                <a:cubicBezTo>
                  <a:pt x="68286" y="2675467"/>
                  <a:pt x="0" y="2607181"/>
                  <a:pt x="0" y="2523072"/>
                </a:cubicBezTo>
                <a:lnTo>
                  <a:pt x="0" y="152395"/>
                </a:lnTo>
                <a:cubicBezTo>
                  <a:pt x="0" y="68229"/>
                  <a:pt x="68229" y="0"/>
                  <a:pt x="15239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770467" y="556260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935567" y="5715003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52400" y="203200"/>
                </a:moveTo>
                <a:lnTo>
                  <a:pt x="38100" y="203200"/>
                </a:lnTo>
                <a:cubicBezTo>
                  <a:pt x="17066" y="203200"/>
                  <a:pt x="0" y="186134"/>
                  <a:pt x="0" y="165100"/>
                </a:cubicBezTo>
                <a:lnTo>
                  <a:pt x="0" y="38100"/>
                </a:lnTo>
                <a:cubicBezTo>
                  <a:pt x="0" y="17066"/>
                  <a:pt x="17066" y="0"/>
                  <a:pt x="38100" y="0"/>
                </a:cubicBezTo>
                <a:lnTo>
                  <a:pt x="158750" y="0"/>
                </a:lnTo>
                <a:cubicBezTo>
                  <a:pt x="169267" y="0"/>
                  <a:pt x="177800" y="8533"/>
                  <a:pt x="177800" y="19050"/>
                </a:cubicBezTo>
                <a:lnTo>
                  <a:pt x="177800" y="133350"/>
                </a:lnTo>
                <a:cubicBezTo>
                  <a:pt x="177800" y="141645"/>
                  <a:pt x="172482" y="148709"/>
                  <a:pt x="165100" y="151328"/>
                </a:cubicBezTo>
                <a:lnTo>
                  <a:pt x="165100" y="177800"/>
                </a:lnTo>
                <a:cubicBezTo>
                  <a:pt x="172125" y="177800"/>
                  <a:pt x="177800" y="183475"/>
                  <a:pt x="177800" y="190500"/>
                </a:cubicBezTo>
                <a:cubicBezTo>
                  <a:pt x="177800" y="197525"/>
                  <a:pt x="172125" y="203200"/>
                  <a:pt x="165100" y="203200"/>
                </a:cubicBezTo>
                <a:lnTo>
                  <a:pt x="152400" y="203200"/>
                </a:lnTo>
                <a:close/>
                <a:moveTo>
                  <a:pt x="38100" y="152400"/>
                </a:moveTo>
                <a:cubicBezTo>
                  <a:pt x="31075" y="152400"/>
                  <a:pt x="25400" y="158075"/>
                  <a:pt x="25400" y="165100"/>
                </a:cubicBezTo>
                <a:cubicBezTo>
                  <a:pt x="25400" y="172125"/>
                  <a:pt x="31075" y="177800"/>
                  <a:pt x="38100" y="177800"/>
                </a:cubicBezTo>
                <a:lnTo>
                  <a:pt x="139700" y="177800"/>
                </a:lnTo>
                <a:lnTo>
                  <a:pt x="139700" y="152400"/>
                </a:lnTo>
                <a:lnTo>
                  <a:pt x="38100" y="152400"/>
                </a:lnTo>
                <a:close/>
                <a:moveTo>
                  <a:pt x="50800" y="60325"/>
                </a:moveTo>
                <a:cubicBezTo>
                  <a:pt x="50800" y="65603"/>
                  <a:pt x="55047" y="69850"/>
                  <a:pt x="60325" y="69850"/>
                </a:cubicBezTo>
                <a:lnTo>
                  <a:pt x="130175" y="69850"/>
                </a:lnTo>
                <a:cubicBezTo>
                  <a:pt x="135453" y="69850"/>
                  <a:pt x="139700" y="65603"/>
                  <a:pt x="139700" y="60325"/>
                </a:cubicBezTo>
                <a:cubicBezTo>
                  <a:pt x="139700" y="55047"/>
                  <a:pt x="135453" y="50800"/>
                  <a:pt x="130175" y="50800"/>
                </a:cubicBezTo>
                <a:lnTo>
                  <a:pt x="60325" y="50800"/>
                </a:lnTo>
                <a:cubicBezTo>
                  <a:pt x="55047" y="50800"/>
                  <a:pt x="50800" y="55047"/>
                  <a:pt x="50800" y="60325"/>
                </a:cubicBezTo>
                <a:close/>
                <a:moveTo>
                  <a:pt x="60325" y="88900"/>
                </a:moveTo>
                <a:cubicBezTo>
                  <a:pt x="55047" y="88900"/>
                  <a:pt x="50800" y="93147"/>
                  <a:pt x="50800" y="98425"/>
                </a:cubicBezTo>
                <a:cubicBezTo>
                  <a:pt x="50800" y="103703"/>
                  <a:pt x="55047" y="107950"/>
                  <a:pt x="60325" y="107950"/>
                </a:cubicBezTo>
                <a:lnTo>
                  <a:pt x="130175" y="107950"/>
                </a:lnTo>
                <a:cubicBezTo>
                  <a:pt x="135453" y="107950"/>
                  <a:pt x="139700" y="103703"/>
                  <a:pt x="139700" y="98425"/>
                </a:cubicBezTo>
                <a:cubicBezTo>
                  <a:pt x="139700" y="93147"/>
                  <a:pt x="135453" y="88900"/>
                  <a:pt x="130175" y="88900"/>
                </a:cubicBezTo>
                <a:lnTo>
                  <a:pt x="60325" y="8890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8" name="Text 46"/>
          <p:cNvSpPr/>
          <p:nvPr/>
        </p:nvSpPr>
        <p:spPr>
          <a:xfrm>
            <a:off x="1430867" y="5638803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数据字典核心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70467" y="6223003"/>
            <a:ext cx="7073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系统数据字典定义了所有数据元素的含义、来源、格式和约束条件，包括用户表数据结构、文件元数据字段定义、分享记录字段说明、系统日志字段规范等。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70467" y="7366003"/>
            <a:ext cx="1193800" cy="355600"/>
          </a:xfrm>
          <a:custGeom>
            <a:avLst/>
            <a:gdLst/>
            <a:ahLst/>
            <a:cxnLst/>
            <a:rect l="l" t="t" r="r" b="b"/>
            <a:pathLst>
              <a:path w="1193800" h="355600">
                <a:moveTo>
                  <a:pt x="177800" y="0"/>
                </a:moveTo>
                <a:lnTo>
                  <a:pt x="1016000" y="0"/>
                </a:lnTo>
                <a:cubicBezTo>
                  <a:pt x="1114130" y="0"/>
                  <a:pt x="1193800" y="79670"/>
                  <a:pt x="1193800" y="177800"/>
                </a:cubicBezTo>
                <a:lnTo>
                  <a:pt x="1193800" y="177800"/>
                </a:lnTo>
                <a:cubicBezTo>
                  <a:pt x="1193800" y="275930"/>
                  <a:pt x="1114130" y="355600"/>
                  <a:pt x="10160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770467" y="7366003"/>
            <a:ext cx="12827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用户表结构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2065867" y="7366003"/>
            <a:ext cx="1193800" cy="355600"/>
          </a:xfrm>
          <a:custGeom>
            <a:avLst/>
            <a:gdLst/>
            <a:ahLst/>
            <a:cxnLst/>
            <a:rect l="l" t="t" r="r" b="b"/>
            <a:pathLst>
              <a:path w="1193800" h="355600">
                <a:moveTo>
                  <a:pt x="177800" y="0"/>
                </a:moveTo>
                <a:lnTo>
                  <a:pt x="1016000" y="0"/>
                </a:lnTo>
                <a:cubicBezTo>
                  <a:pt x="1114130" y="0"/>
                  <a:pt x="1193800" y="79670"/>
                  <a:pt x="1193800" y="177800"/>
                </a:cubicBezTo>
                <a:lnTo>
                  <a:pt x="1193800" y="177800"/>
                </a:lnTo>
                <a:cubicBezTo>
                  <a:pt x="1193800" y="275930"/>
                  <a:pt x="1114130" y="355600"/>
                  <a:pt x="10160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2065867" y="7366003"/>
            <a:ext cx="12827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文件元数据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361267" y="7366003"/>
            <a:ext cx="1016000" cy="355600"/>
          </a:xfrm>
          <a:custGeom>
            <a:avLst/>
            <a:gdLst/>
            <a:ahLst/>
            <a:cxnLst/>
            <a:rect l="l" t="t" r="r" b="b"/>
            <a:pathLst>
              <a:path w="1016000" h="355600">
                <a:moveTo>
                  <a:pt x="177800" y="0"/>
                </a:moveTo>
                <a:lnTo>
                  <a:pt x="838200" y="0"/>
                </a:lnTo>
                <a:cubicBezTo>
                  <a:pt x="936330" y="0"/>
                  <a:pt x="1016000" y="79670"/>
                  <a:pt x="1016000" y="177800"/>
                </a:cubicBezTo>
                <a:lnTo>
                  <a:pt x="1016000" y="177800"/>
                </a:lnTo>
                <a:cubicBezTo>
                  <a:pt x="1016000" y="275930"/>
                  <a:pt x="936330" y="355600"/>
                  <a:pt x="838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3361267" y="7366003"/>
            <a:ext cx="1104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分享记录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478867" y="7366003"/>
            <a:ext cx="1016000" cy="355600"/>
          </a:xfrm>
          <a:custGeom>
            <a:avLst/>
            <a:gdLst/>
            <a:ahLst/>
            <a:cxnLst/>
            <a:rect l="l" t="t" r="r" b="b"/>
            <a:pathLst>
              <a:path w="1016000" h="355600">
                <a:moveTo>
                  <a:pt x="177800" y="0"/>
                </a:moveTo>
                <a:lnTo>
                  <a:pt x="838200" y="0"/>
                </a:lnTo>
                <a:cubicBezTo>
                  <a:pt x="936330" y="0"/>
                  <a:pt x="1016000" y="79670"/>
                  <a:pt x="1016000" y="177800"/>
                </a:cubicBezTo>
                <a:lnTo>
                  <a:pt x="1016000" y="177800"/>
                </a:lnTo>
                <a:cubicBezTo>
                  <a:pt x="1016000" y="275930"/>
                  <a:pt x="936330" y="355600"/>
                  <a:pt x="838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4478867" y="7366003"/>
            <a:ext cx="1104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系统日志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259233" y="5304366"/>
            <a:ext cx="7488767" cy="2675467"/>
          </a:xfrm>
          <a:custGeom>
            <a:avLst/>
            <a:gdLst/>
            <a:ahLst/>
            <a:cxnLst/>
            <a:rect l="l" t="t" r="r" b="b"/>
            <a:pathLst>
              <a:path w="7488767" h="2675467">
                <a:moveTo>
                  <a:pt x="152395" y="0"/>
                </a:moveTo>
                <a:lnTo>
                  <a:pt x="7336372" y="0"/>
                </a:lnTo>
                <a:cubicBezTo>
                  <a:pt x="7420481" y="0"/>
                  <a:pt x="7488767" y="68286"/>
                  <a:pt x="7488767" y="152395"/>
                </a:cubicBezTo>
                <a:lnTo>
                  <a:pt x="7488767" y="2523072"/>
                </a:lnTo>
                <a:cubicBezTo>
                  <a:pt x="7488767" y="2607237"/>
                  <a:pt x="7420537" y="2675467"/>
                  <a:pt x="7336372" y="2675467"/>
                </a:cubicBezTo>
                <a:lnTo>
                  <a:pt x="152395" y="2675467"/>
                </a:lnTo>
                <a:cubicBezTo>
                  <a:pt x="68286" y="2675467"/>
                  <a:pt x="0" y="2607181"/>
                  <a:pt x="0" y="2523072"/>
                </a:cubicBezTo>
                <a:lnTo>
                  <a:pt x="0" y="152395"/>
                </a:lnTo>
                <a:cubicBezTo>
                  <a:pt x="0" y="68229"/>
                  <a:pt x="68229" y="0"/>
                  <a:pt x="15239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8517467" y="556260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8669867" y="57150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31750"/>
                </a:moveTo>
                <a:cubicBezTo>
                  <a:pt x="0" y="21233"/>
                  <a:pt x="8533" y="12700"/>
                  <a:pt x="19050" y="12700"/>
                </a:cubicBezTo>
                <a:lnTo>
                  <a:pt x="57150" y="12700"/>
                </a:lnTo>
                <a:cubicBezTo>
                  <a:pt x="67667" y="12700"/>
                  <a:pt x="76200" y="21233"/>
                  <a:pt x="76200" y="31750"/>
                </a:cubicBezTo>
                <a:lnTo>
                  <a:pt x="76200" y="38100"/>
                </a:lnTo>
                <a:lnTo>
                  <a:pt x="127000" y="38100"/>
                </a:lnTo>
                <a:lnTo>
                  <a:pt x="127000" y="31750"/>
                </a:lnTo>
                <a:cubicBezTo>
                  <a:pt x="127000" y="21233"/>
                  <a:pt x="135533" y="12700"/>
                  <a:pt x="146050" y="12700"/>
                </a:cubicBezTo>
                <a:lnTo>
                  <a:pt x="184150" y="12700"/>
                </a:lnTo>
                <a:cubicBezTo>
                  <a:pt x="194667" y="12700"/>
                  <a:pt x="203200" y="21233"/>
                  <a:pt x="203200" y="31750"/>
                </a:cubicBezTo>
                <a:lnTo>
                  <a:pt x="203200" y="69850"/>
                </a:lnTo>
                <a:cubicBezTo>
                  <a:pt x="203200" y="80367"/>
                  <a:pt x="194667" y="88900"/>
                  <a:pt x="184150" y="88900"/>
                </a:cubicBezTo>
                <a:lnTo>
                  <a:pt x="146050" y="88900"/>
                </a:lnTo>
                <a:cubicBezTo>
                  <a:pt x="135533" y="88900"/>
                  <a:pt x="127000" y="80367"/>
                  <a:pt x="127000" y="69850"/>
                </a:cubicBezTo>
                <a:lnTo>
                  <a:pt x="127000" y="63500"/>
                </a:lnTo>
                <a:lnTo>
                  <a:pt x="76200" y="63500"/>
                </a:lnTo>
                <a:lnTo>
                  <a:pt x="76200" y="69850"/>
                </a:lnTo>
                <a:cubicBezTo>
                  <a:pt x="76200" y="72747"/>
                  <a:pt x="75525" y="75525"/>
                  <a:pt x="74374" y="77986"/>
                </a:cubicBezTo>
                <a:lnTo>
                  <a:pt x="101600" y="114300"/>
                </a:lnTo>
                <a:lnTo>
                  <a:pt x="133350" y="114300"/>
                </a:lnTo>
                <a:cubicBezTo>
                  <a:pt x="143867" y="114300"/>
                  <a:pt x="152400" y="122833"/>
                  <a:pt x="152400" y="133350"/>
                </a:cubicBezTo>
                <a:lnTo>
                  <a:pt x="152400" y="171450"/>
                </a:lnTo>
                <a:cubicBezTo>
                  <a:pt x="152400" y="181967"/>
                  <a:pt x="143867" y="190500"/>
                  <a:pt x="133350" y="190500"/>
                </a:cubicBezTo>
                <a:lnTo>
                  <a:pt x="95250" y="190500"/>
                </a:lnTo>
                <a:cubicBezTo>
                  <a:pt x="84733" y="190500"/>
                  <a:pt x="76200" y="181967"/>
                  <a:pt x="76200" y="171450"/>
                </a:cubicBezTo>
                <a:lnTo>
                  <a:pt x="76200" y="133350"/>
                </a:lnTo>
                <a:cubicBezTo>
                  <a:pt x="76200" y="130453"/>
                  <a:pt x="76875" y="127675"/>
                  <a:pt x="78026" y="125214"/>
                </a:cubicBezTo>
                <a:lnTo>
                  <a:pt x="50800" y="88900"/>
                </a:lnTo>
                <a:lnTo>
                  <a:pt x="19050" y="88900"/>
                </a:lnTo>
                <a:cubicBezTo>
                  <a:pt x="8533" y="88900"/>
                  <a:pt x="0" y="80367"/>
                  <a:pt x="0" y="69850"/>
                </a:cubicBezTo>
                <a:lnTo>
                  <a:pt x="0" y="3175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1" name="Text 59"/>
          <p:cNvSpPr/>
          <p:nvPr/>
        </p:nvSpPr>
        <p:spPr>
          <a:xfrm>
            <a:off x="9177867" y="5638803"/>
            <a:ext cx="181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数据流图(DFD)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517467" y="6223003"/>
            <a:ext cx="7073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数据流图清晰展示了系统数据的流动路径和处理过程，从顶层数据流图(上下文图)到分解的数据流图，详细描述了文件上传、下载、分享、删除等核心业务流程的数据流向。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542867" y="7404103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0739" y="1806"/>
                </a:moveTo>
                <a:cubicBezTo>
                  <a:pt x="85914" y="-590"/>
                  <a:pt x="91886" y="-590"/>
                  <a:pt x="97061" y="1806"/>
                </a:cubicBezTo>
                <a:lnTo>
                  <a:pt x="172973" y="36880"/>
                </a:lnTo>
                <a:cubicBezTo>
                  <a:pt x="175925" y="38234"/>
                  <a:pt x="177800" y="41186"/>
                  <a:pt x="177800" y="44450"/>
                </a:cubicBezTo>
                <a:cubicBezTo>
                  <a:pt x="177800" y="47714"/>
                  <a:pt x="175925" y="50666"/>
                  <a:pt x="172973" y="52020"/>
                </a:cubicBezTo>
                <a:lnTo>
                  <a:pt x="97061" y="87094"/>
                </a:lnTo>
                <a:cubicBezTo>
                  <a:pt x="91886" y="89490"/>
                  <a:pt x="85914" y="89490"/>
                  <a:pt x="80739" y="87094"/>
                </a:cubicBezTo>
                <a:lnTo>
                  <a:pt x="4827" y="52020"/>
                </a:lnTo>
                <a:cubicBezTo>
                  <a:pt x="1875" y="50631"/>
                  <a:pt x="0" y="47680"/>
                  <a:pt x="0" y="44450"/>
                </a:cubicBezTo>
                <a:cubicBezTo>
                  <a:pt x="0" y="41220"/>
                  <a:pt x="1875" y="38234"/>
                  <a:pt x="4827" y="36880"/>
                </a:cubicBezTo>
                <a:lnTo>
                  <a:pt x="80739" y="1806"/>
                </a:lnTo>
                <a:close/>
                <a:moveTo>
                  <a:pt x="16703" y="75843"/>
                </a:moveTo>
                <a:lnTo>
                  <a:pt x="73759" y="102200"/>
                </a:lnTo>
                <a:cubicBezTo>
                  <a:pt x="83378" y="106645"/>
                  <a:pt x="94456" y="106645"/>
                  <a:pt x="104076" y="102200"/>
                </a:cubicBezTo>
                <a:lnTo>
                  <a:pt x="161131" y="75843"/>
                </a:lnTo>
                <a:lnTo>
                  <a:pt x="172973" y="81330"/>
                </a:lnTo>
                <a:cubicBezTo>
                  <a:pt x="175925" y="82684"/>
                  <a:pt x="177800" y="85636"/>
                  <a:pt x="177800" y="88900"/>
                </a:cubicBezTo>
                <a:cubicBezTo>
                  <a:pt x="177800" y="92164"/>
                  <a:pt x="175925" y="95116"/>
                  <a:pt x="172973" y="96470"/>
                </a:cubicBezTo>
                <a:lnTo>
                  <a:pt x="97061" y="131544"/>
                </a:lnTo>
                <a:cubicBezTo>
                  <a:pt x="91886" y="133940"/>
                  <a:pt x="85914" y="133940"/>
                  <a:pt x="80739" y="131544"/>
                </a:cubicBezTo>
                <a:lnTo>
                  <a:pt x="4827" y="96470"/>
                </a:lnTo>
                <a:cubicBezTo>
                  <a:pt x="1875" y="95081"/>
                  <a:pt x="0" y="92130"/>
                  <a:pt x="0" y="88900"/>
                </a:cubicBezTo>
                <a:cubicBezTo>
                  <a:pt x="0" y="85670"/>
                  <a:pt x="1875" y="82684"/>
                  <a:pt x="4827" y="81330"/>
                </a:cubicBezTo>
                <a:lnTo>
                  <a:pt x="16669" y="75843"/>
                </a:lnTo>
                <a:close/>
                <a:moveTo>
                  <a:pt x="4827" y="125780"/>
                </a:moveTo>
                <a:lnTo>
                  <a:pt x="16669" y="120293"/>
                </a:lnTo>
                <a:lnTo>
                  <a:pt x="73724" y="146650"/>
                </a:lnTo>
                <a:cubicBezTo>
                  <a:pt x="83344" y="151095"/>
                  <a:pt x="94422" y="151095"/>
                  <a:pt x="104041" y="146650"/>
                </a:cubicBezTo>
                <a:lnTo>
                  <a:pt x="161097" y="120293"/>
                </a:lnTo>
                <a:lnTo>
                  <a:pt x="172938" y="125780"/>
                </a:lnTo>
                <a:cubicBezTo>
                  <a:pt x="175890" y="127134"/>
                  <a:pt x="177765" y="130086"/>
                  <a:pt x="177765" y="133350"/>
                </a:cubicBezTo>
                <a:cubicBezTo>
                  <a:pt x="177765" y="136614"/>
                  <a:pt x="175890" y="139566"/>
                  <a:pt x="172938" y="140920"/>
                </a:cubicBezTo>
                <a:lnTo>
                  <a:pt x="97026" y="175994"/>
                </a:lnTo>
                <a:cubicBezTo>
                  <a:pt x="91852" y="178390"/>
                  <a:pt x="85879" y="178390"/>
                  <a:pt x="80705" y="175994"/>
                </a:cubicBezTo>
                <a:lnTo>
                  <a:pt x="4827" y="140920"/>
                </a:lnTo>
                <a:cubicBezTo>
                  <a:pt x="1875" y="139531"/>
                  <a:pt x="0" y="136580"/>
                  <a:pt x="0" y="133350"/>
                </a:cubicBezTo>
                <a:cubicBezTo>
                  <a:pt x="0" y="130120"/>
                  <a:pt x="1875" y="127134"/>
                  <a:pt x="4827" y="12578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64" name="Text 62"/>
          <p:cNvSpPr/>
          <p:nvPr/>
        </p:nvSpPr>
        <p:spPr>
          <a:xfrm>
            <a:off x="8841317" y="7366003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0层图、1层图、2层图完整覆盖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jeit.ac.cn/8a19c79adc6b6d36c6346da014705d8cc6951bcd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3504" r="13504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11317"/>
              </a:gs>
              <a:gs pos="50000">
                <a:srgbClr val="111317">
                  <a:alpha val="90000"/>
                </a:srgbClr>
              </a:gs>
              <a:gs pos="100000">
                <a:srgbClr val="111317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2233" y="1437213"/>
            <a:ext cx="2713567" cy="668867"/>
          </a:xfrm>
          <a:custGeom>
            <a:avLst/>
            <a:gdLst/>
            <a:ahLst/>
            <a:cxnLst/>
            <a:rect l="l" t="t" r="r" b="b"/>
            <a:pathLst>
              <a:path w="2713567" h="668867">
                <a:moveTo>
                  <a:pt x="152401" y="0"/>
                </a:moveTo>
                <a:lnTo>
                  <a:pt x="2561165" y="0"/>
                </a:lnTo>
                <a:cubicBezTo>
                  <a:pt x="2645278" y="0"/>
                  <a:pt x="2713567" y="68289"/>
                  <a:pt x="2713567" y="152401"/>
                </a:cubicBezTo>
                <a:lnTo>
                  <a:pt x="2713567" y="516465"/>
                </a:lnTo>
                <a:cubicBezTo>
                  <a:pt x="2713567" y="600578"/>
                  <a:pt x="2645278" y="668867"/>
                  <a:pt x="2561165" y="668867"/>
                </a:cubicBezTo>
                <a:lnTo>
                  <a:pt x="152401" y="668867"/>
                </a:lnTo>
                <a:cubicBezTo>
                  <a:pt x="68289" y="668867"/>
                  <a:pt x="0" y="600578"/>
                  <a:pt x="0" y="516465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1267" y="1602315"/>
            <a:ext cx="2226733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spc="20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TWO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355850"/>
            <a:ext cx="2286000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4FB99F">
                    <a:alpha val="30000"/>
                  </a:srgbClr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4548715"/>
            <a:ext cx="6388100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技术架构与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核心创新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758515"/>
            <a:ext cx="2438400" cy="50800"/>
          </a:xfrm>
          <a:custGeom>
            <a:avLst/>
            <a:gdLst/>
            <a:ahLst/>
            <a:cxnLst/>
            <a:rect l="l" t="t" r="r" b="b"/>
            <a:pathLst>
              <a:path w="2438400" h="50800">
                <a:moveTo>
                  <a:pt x="0" y="0"/>
                </a:moveTo>
                <a:lnTo>
                  <a:pt x="2438400" y="0"/>
                </a:lnTo>
                <a:lnTo>
                  <a:pt x="243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08000" y="7215715"/>
            <a:ext cx="61595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Serverless边缘计算与分布式存储的完美结合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7577" y="437577"/>
            <a:ext cx="350062" cy="350062"/>
          </a:xfrm>
          <a:custGeom>
            <a:avLst/>
            <a:gdLst/>
            <a:ahLst/>
            <a:cxnLst/>
            <a:rect l="l" t="t" r="r" b="b"/>
            <a:pathLst>
              <a:path w="350062" h="350062">
                <a:moveTo>
                  <a:pt x="87515" y="0"/>
                </a:moveTo>
                <a:lnTo>
                  <a:pt x="262546" y="0"/>
                </a:lnTo>
                <a:cubicBezTo>
                  <a:pt x="310880" y="0"/>
                  <a:pt x="350062" y="39182"/>
                  <a:pt x="350062" y="87515"/>
                </a:cubicBezTo>
                <a:lnTo>
                  <a:pt x="350062" y="262546"/>
                </a:lnTo>
                <a:cubicBezTo>
                  <a:pt x="350062" y="310880"/>
                  <a:pt x="310880" y="350062"/>
                  <a:pt x="262546" y="350062"/>
                </a:cubicBezTo>
                <a:lnTo>
                  <a:pt x="87515" y="350062"/>
                </a:lnTo>
                <a:cubicBezTo>
                  <a:pt x="39182" y="350062"/>
                  <a:pt x="0" y="310880"/>
                  <a:pt x="0" y="262546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38767" y="536032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69547" y="1555"/>
                </a:moveTo>
                <a:cubicBezTo>
                  <a:pt x="74004" y="-509"/>
                  <a:pt x="79149" y="-509"/>
                  <a:pt x="83605" y="1555"/>
                </a:cubicBezTo>
                <a:lnTo>
                  <a:pt x="148994" y="31767"/>
                </a:lnTo>
                <a:cubicBezTo>
                  <a:pt x="151537" y="32934"/>
                  <a:pt x="153152" y="35476"/>
                  <a:pt x="153152" y="38288"/>
                </a:cubicBezTo>
                <a:cubicBezTo>
                  <a:pt x="153152" y="41100"/>
                  <a:pt x="151537" y="43642"/>
                  <a:pt x="148994" y="44809"/>
                </a:cubicBezTo>
                <a:lnTo>
                  <a:pt x="83605" y="75021"/>
                </a:lnTo>
                <a:cubicBezTo>
                  <a:pt x="79149" y="77085"/>
                  <a:pt x="74004" y="77085"/>
                  <a:pt x="69547" y="75021"/>
                </a:cubicBezTo>
                <a:lnTo>
                  <a:pt x="4158" y="44809"/>
                </a:lnTo>
                <a:cubicBezTo>
                  <a:pt x="1615" y="43612"/>
                  <a:pt x="0" y="41070"/>
                  <a:pt x="0" y="38288"/>
                </a:cubicBezTo>
                <a:cubicBezTo>
                  <a:pt x="0" y="35506"/>
                  <a:pt x="1615" y="32934"/>
                  <a:pt x="4158" y="31767"/>
                </a:cubicBezTo>
                <a:lnTo>
                  <a:pt x="69547" y="1555"/>
                </a:lnTo>
                <a:close/>
                <a:moveTo>
                  <a:pt x="14388" y="65329"/>
                </a:moveTo>
                <a:lnTo>
                  <a:pt x="63534" y="88033"/>
                </a:lnTo>
                <a:cubicBezTo>
                  <a:pt x="71820" y="91861"/>
                  <a:pt x="81362" y="91861"/>
                  <a:pt x="89648" y="88033"/>
                </a:cubicBezTo>
                <a:lnTo>
                  <a:pt x="138794" y="65329"/>
                </a:lnTo>
                <a:lnTo>
                  <a:pt x="148994" y="70055"/>
                </a:lnTo>
                <a:cubicBezTo>
                  <a:pt x="151537" y="71222"/>
                  <a:pt x="153152" y="73764"/>
                  <a:pt x="153152" y="76576"/>
                </a:cubicBezTo>
                <a:cubicBezTo>
                  <a:pt x="153152" y="79388"/>
                  <a:pt x="151537" y="81930"/>
                  <a:pt x="148994" y="83097"/>
                </a:cubicBezTo>
                <a:lnTo>
                  <a:pt x="83605" y="113309"/>
                </a:lnTo>
                <a:cubicBezTo>
                  <a:pt x="79149" y="115373"/>
                  <a:pt x="74004" y="115373"/>
                  <a:pt x="69547" y="113309"/>
                </a:cubicBezTo>
                <a:lnTo>
                  <a:pt x="4158" y="83097"/>
                </a:lnTo>
                <a:cubicBezTo>
                  <a:pt x="1615" y="81900"/>
                  <a:pt x="0" y="79358"/>
                  <a:pt x="0" y="76576"/>
                </a:cubicBezTo>
                <a:cubicBezTo>
                  <a:pt x="0" y="73794"/>
                  <a:pt x="1615" y="71222"/>
                  <a:pt x="4158" y="70055"/>
                </a:cubicBezTo>
                <a:lnTo>
                  <a:pt x="14358" y="65329"/>
                </a:lnTo>
                <a:close/>
                <a:moveTo>
                  <a:pt x="4158" y="108343"/>
                </a:moveTo>
                <a:lnTo>
                  <a:pt x="14358" y="103617"/>
                </a:lnTo>
                <a:lnTo>
                  <a:pt x="63504" y="126321"/>
                </a:lnTo>
                <a:cubicBezTo>
                  <a:pt x="71790" y="130149"/>
                  <a:pt x="81332" y="130149"/>
                  <a:pt x="89618" y="126321"/>
                </a:cubicBezTo>
                <a:lnTo>
                  <a:pt x="138764" y="103617"/>
                </a:lnTo>
                <a:lnTo>
                  <a:pt x="148964" y="108343"/>
                </a:lnTo>
                <a:cubicBezTo>
                  <a:pt x="151507" y="109510"/>
                  <a:pt x="153122" y="112052"/>
                  <a:pt x="153122" y="114864"/>
                </a:cubicBezTo>
                <a:cubicBezTo>
                  <a:pt x="153122" y="117676"/>
                  <a:pt x="151507" y="120218"/>
                  <a:pt x="148964" y="121385"/>
                </a:cubicBezTo>
                <a:lnTo>
                  <a:pt x="83576" y="151597"/>
                </a:lnTo>
                <a:cubicBezTo>
                  <a:pt x="79119" y="153661"/>
                  <a:pt x="73974" y="153661"/>
                  <a:pt x="69517" y="151597"/>
                </a:cubicBezTo>
                <a:lnTo>
                  <a:pt x="4158" y="121385"/>
                </a:lnTo>
                <a:cubicBezTo>
                  <a:pt x="1615" y="120188"/>
                  <a:pt x="0" y="117646"/>
                  <a:pt x="0" y="114864"/>
                </a:cubicBezTo>
                <a:cubicBezTo>
                  <a:pt x="0" y="112082"/>
                  <a:pt x="1615" y="109510"/>
                  <a:pt x="4158" y="108343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918913" y="503214"/>
            <a:ext cx="1772188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b="1" spc="6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7577" y="875155"/>
            <a:ext cx="15577755" cy="4375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01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系统技术栈选型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1224" y="1578925"/>
            <a:ext cx="7577382" cy="2807788"/>
          </a:xfrm>
          <a:custGeom>
            <a:avLst/>
            <a:gdLst/>
            <a:ahLst/>
            <a:cxnLst/>
            <a:rect l="l" t="t" r="r" b="b"/>
            <a:pathLst>
              <a:path w="7577382" h="2807788">
                <a:moveTo>
                  <a:pt x="131264" y="0"/>
                </a:moveTo>
                <a:lnTo>
                  <a:pt x="7446118" y="0"/>
                </a:lnTo>
                <a:cubicBezTo>
                  <a:pt x="7518613" y="0"/>
                  <a:pt x="7577382" y="58769"/>
                  <a:pt x="7577382" y="131264"/>
                </a:cubicBezTo>
                <a:lnTo>
                  <a:pt x="7577382" y="2676524"/>
                </a:lnTo>
                <a:cubicBezTo>
                  <a:pt x="7577382" y="2749019"/>
                  <a:pt x="7518613" y="2807788"/>
                  <a:pt x="7446118" y="2807788"/>
                </a:cubicBezTo>
                <a:lnTo>
                  <a:pt x="131264" y="2807788"/>
                </a:lnTo>
                <a:cubicBezTo>
                  <a:pt x="58769" y="2807788"/>
                  <a:pt x="0" y="2749019"/>
                  <a:pt x="0" y="2676524"/>
                </a:cubicBezTo>
                <a:lnTo>
                  <a:pt x="0" y="131264"/>
                </a:lnTo>
                <a:cubicBezTo>
                  <a:pt x="0" y="58769"/>
                  <a:pt x="58769" y="0"/>
                  <a:pt x="131264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63659" y="1801358"/>
            <a:ext cx="612608" cy="612608"/>
          </a:xfrm>
          <a:custGeom>
            <a:avLst/>
            <a:gdLst/>
            <a:ahLst/>
            <a:cxnLst/>
            <a:rect l="l" t="t" r="r" b="b"/>
            <a:pathLst>
              <a:path w="612608" h="612608">
                <a:moveTo>
                  <a:pt x="131276" y="0"/>
                </a:moveTo>
                <a:lnTo>
                  <a:pt x="481333" y="0"/>
                </a:lnTo>
                <a:cubicBezTo>
                  <a:pt x="553786" y="0"/>
                  <a:pt x="612608" y="58823"/>
                  <a:pt x="612608" y="131276"/>
                </a:cubicBezTo>
                <a:lnTo>
                  <a:pt x="612608" y="481333"/>
                </a:lnTo>
                <a:cubicBezTo>
                  <a:pt x="612608" y="553786"/>
                  <a:pt x="553786" y="612608"/>
                  <a:pt x="481332" y="612608"/>
                </a:cubicBezTo>
                <a:lnTo>
                  <a:pt x="131276" y="612608"/>
                </a:lnTo>
                <a:cubicBezTo>
                  <a:pt x="58823" y="612608"/>
                  <a:pt x="0" y="553786"/>
                  <a:pt x="0" y="481333"/>
                </a:cubicBezTo>
                <a:lnTo>
                  <a:pt x="0" y="131276"/>
                </a:lnTo>
                <a:cubicBezTo>
                  <a:pt x="0" y="58774"/>
                  <a:pt x="58774" y="0"/>
                  <a:pt x="131276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55099" y="1976389"/>
            <a:ext cx="229728" cy="262546"/>
          </a:xfrm>
          <a:custGeom>
            <a:avLst/>
            <a:gdLst/>
            <a:ahLst/>
            <a:cxnLst/>
            <a:rect l="l" t="t" r="r" b="b"/>
            <a:pathLst>
              <a:path w="229728" h="262546">
                <a:moveTo>
                  <a:pt x="229728" y="105531"/>
                </a:moveTo>
                <a:cubicBezTo>
                  <a:pt x="222139" y="110557"/>
                  <a:pt x="213422" y="114608"/>
                  <a:pt x="204345" y="117838"/>
                </a:cubicBezTo>
                <a:cubicBezTo>
                  <a:pt x="180244" y="126453"/>
                  <a:pt x="148605" y="131273"/>
                  <a:pt x="114864" y="131273"/>
                </a:cubicBezTo>
                <a:cubicBezTo>
                  <a:pt x="81123" y="131273"/>
                  <a:pt x="49433" y="126402"/>
                  <a:pt x="25383" y="117838"/>
                </a:cubicBezTo>
                <a:cubicBezTo>
                  <a:pt x="16358" y="114608"/>
                  <a:pt x="7589" y="110557"/>
                  <a:pt x="0" y="105531"/>
                </a:cubicBezTo>
                <a:lnTo>
                  <a:pt x="0" y="147682"/>
                </a:lnTo>
                <a:cubicBezTo>
                  <a:pt x="0" y="170348"/>
                  <a:pt x="51432" y="188705"/>
                  <a:pt x="114864" y="188705"/>
                </a:cubicBezTo>
                <a:cubicBezTo>
                  <a:pt x="178296" y="188705"/>
                  <a:pt x="229728" y="170348"/>
                  <a:pt x="229728" y="147682"/>
                </a:cubicBezTo>
                <a:lnTo>
                  <a:pt x="229728" y="105531"/>
                </a:lnTo>
                <a:close/>
                <a:moveTo>
                  <a:pt x="229728" y="65637"/>
                </a:moveTo>
                <a:lnTo>
                  <a:pt x="229728" y="41023"/>
                </a:lnTo>
                <a:cubicBezTo>
                  <a:pt x="229728" y="18358"/>
                  <a:pt x="178296" y="0"/>
                  <a:pt x="114864" y="0"/>
                </a:cubicBezTo>
                <a:cubicBezTo>
                  <a:pt x="51432" y="0"/>
                  <a:pt x="0" y="18358"/>
                  <a:pt x="0" y="41023"/>
                </a:cubicBezTo>
                <a:lnTo>
                  <a:pt x="0" y="65637"/>
                </a:lnTo>
                <a:cubicBezTo>
                  <a:pt x="0" y="88302"/>
                  <a:pt x="51432" y="106659"/>
                  <a:pt x="114864" y="106659"/>
                </a:cubicBezTo>
                <a:cubicBezTo>
                  <a:pt x="178296" y="106659"/>
                  <a:pt x="229728" y="88302"/>
                  <a:pt x="229728" y="65637"/>
                </a:cubicBezTo>
                <a:close/>
                <a:moveTo>
                  <a:pt x="204345" y="199884"/>
                </a:moveTo>
                <a:cubicBezTo>
                  <a:pt x="180296" y="208448"/>
                  <a:pt x="148657" y="213319"/>
                  <a:pt x="114864" y="213319"/>
                </a:cubicBezTo>
                <a:cubicBezTo>
                  <a:pt x="81071" y="213319"/>
                  <a:pt x="49433" y="208448"/>
                  <a:pt x="25383" y="199884"/>
                </a:cubicBezTo>
                <a:cubicBezTo>
                  <a:pt x="16358" y="196653"/>
                  <a:pt x="7589" y="192602"/>
                  <a:pt x="0" y="187577"/>
                </a:cubicBezTo>
                <a:lnTo>
                  <a:pt x="0" y="221524"/>
                </a:lnTo>
                <a:cubicBezTo>
                  <a:pt x="0" y="244189"/>
                  <a:pt x="51432" y="262546"/>
                  <a:pt x="114864" y="262546"/>
                </a:cubicBezTo>
                <a:cubicBezTo>
                  <a:pt x="178296" y="262546"/>
                  <a:pt x="229728" y="244189"/>
                  <a:pt x="229728" y="221524"/>
                </a:cubicBezTo>
                <a:lnTo>
                  <a:pt x="229728" y="187577"/>
                </a:lnTo>
                <a:cubicBezTo>
                  <a:pt x="222139" y="192602"/>
                  <a:pt x="213422" y="196653"/>
                  <a:pt x="204345" y="19988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9" name="Text 7"/>
          <p:cNvSpPr/>
          <p:nvPr/>
        </p:nvSpPr>
        <p:spPr>
          <a:xfrm>
            <a:off x="1451298" y="1823237"/>
            <a:ext cx="1356490" cy="350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7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Cloudflare D1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51298" y="2173299"/>
            <a:ext cx="1301793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边缘数据库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63659" y="2588998"/>
            <a:ext cx="7220027" cy="568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分布式SQL数据库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，部署于全球边缘节点，数据自动复制，用户从最近节点读取数据，实现</a:t>
            </a:r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&lt;50ms低延迟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访问。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85538" y="3365698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3" name="Text 11"/>
          <p:cNvSpPr/>
          <p:nvPr/>
        </p:nvSpPr>
        <p:spPr>
          <a:xfrm>
            <a:off x="942615" y="3332879"/>
            <a:ext cx="1925341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SQLite兼容，熟悉SQL语法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85538" y="3672002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5" name="Text 13"/>
          <p:cNvSpPr/>
          <p:nvPr/>
        </p:nvSpPr>
        <p:spPr>
          <a:xfrm>
            <a:off x="942615" y="3639184"/>
            <a:ext cx="2034735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与Workers运行环境深度集成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85538" y="3978306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17" name="Text 15"/>
          <p:cNvSpPr/>
          <p:nvPr/>
        </p:nvSpPr>
        <p:spPr>
          <a:xfrm>
            <a:off x="942615" y="3945488"/>
            <a:ext cx="1454945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无服务器自动扩缩容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242181" y="1578925"/>
            <a:ext cx="7577382" cy="2807788"/>
          </a:xfrm>
          <a:custGeom>
            <a:avLst/>
            <a:gdLst/>
            <a:ahLst/>
            <a:cxnLst/>
            <a:rect l="l" t="t" r="r" b="b"/>
            <a:pathLst>
              <a:path w="7577382" h="2807788">
                <a:moveTo>
                  <a:pt x="131264" y="0"/>
                </a:moveTo>
                <a:lnTo>
                  <a:pt x="7446118" y="0"/>
                </a:lnTo>
                <a:cubicBezTo>
                  <a:pt x="7518613" y="0"/>
                  <a:pt x="7577382" y="58769"/>
                  <a:pt x="7577382" y="131264"/>
                </a:cubicBezTo>
                <a:lnTo>
                  <a:pt x="7577382" y="2676524"/>
                </a:lnTo>
                <a:cubicBezTo>
                  <a:pt x="7577382" y="2749019"/>
                  <a:pt x="7518613" y="2807788"/>
                  <a:pt x="7446118" y="2807788"/>
                </a:cubicBezTo>
                <a:lnTo>
                  <a:pt x="131264" y="2807788"/>
                </a:lnTo>
                <a:cubicBezTo>
                  <a:pt x="58769" y="2807788"/>
                  <a:pt x="0" y="2749019"/>
                  <a:pt x="0" y="2676524"/>
                </a:cubicBezTo>
                <a:lnTo>
                  <a:pt x="0" y="131264"/>
                </a:lnTo>
                <a:cubicBezTo>
                  <a:pt x="0" y="58769"/>
                  <a:pt x="58769" y="0"/>
                  <a:pt x="131264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4FB99F">
                <a:alpha val="4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464616" y="1801358"/>
            <a:ext cx="612608" cy="612608"/>
          </a:xfrm>
          <a:custGeom>
            <a:avLst/>
            <a:gdLst/>
            <a:ahLst/>
            <a:cxnLst/>
            <a:rect l="l" t="t" r="r" b="b"/>
            <a:pathLst>
              <a:path w="612608" h="612608">
                <a:moveTo>
                  <a:pt x="131276" y="0"/>
                </a:moveTo>
                <a:lnTo>
                  <a:pt x="481333" y="0"/>
                </a:lnTo>
                <a:cubicBezTo>
                  <a:pt x="553786" y="0"/>
                  <a:pt x="612608" y="58823"/>
                  <a:pt x="612608" y="131276"/>
                </a:cubicBezTo>
                <a:lnTo>
                  <a:pt x="612608" y="481333"/>
                </a:lnTo>
                <a:cubicBezTo>
                  <a:pt x="612608" y="553786"/>
                  <a:pt x="553786" y="612608"/>
                  <a:pt x="481332" y="612608"/>
                </a:cubicBezTo>
                <a:lnTo>
                  <a:pt x="131276" y="612608"/>
                </a:lnTo>
                <a:cubicBezTo>
                  <a:pt x="58823" y="612608"/>
                  <a:pt x="0" y="553786"/>
                  <a:pt x="0" y="481333"/>
                </a:cubicBezTo>
                <a:lnTo>
                  <a:pt x="0" y="131276"/>
                </a:lnTo>
                <a:cubicBezTo>
                  <a:pt x="0" y="58774"/>
                  <a:pt x="58774" y="0"/>
                  <a:pt x="131276" y="0"/>
                </a:cubicBezTo>
                <a:close/>
              </a:path>
            </a:pathLst>
          </a:custGeom>
          <a:solidFill>
            <a:srgbClr val="4FB99F">
              <a:alpha val="3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8656056" y="1976389"/>
            <a:ext cx="229728" cy="262546"/>
          </a:xfrm>
          <a:custGeom>
            <a:avLst/>
            <a:gdLst/>
            <a:ahLst/>
            <a:cxnLst/>
            <a:rect l="l" t="t" r="r" b="b"/>
            <a:pathLst>
              <a:path w="229728" h="262546">
                <a:moveTo>
                  <a:pt x="32818" y="16409"/>
                </a:moveTo>
                <a:cubicBezTo>
                  <a:pt x="14717" y="16409"/>
                  <a:pt x="0" y="31126"/>
                  <a:pt x="0" y="49227"/>
                </a:cubicBezTo>
                <a:lnTo>
                  <a:pt x="0" y="133376"/>
                </a:lnTo>
                <a:cubicBezTo>
                  <a:pt x="9281" y="126863"/>
                  <a:pt x="20614" y="123069"/>
                  <a:pt x="32818" y="123069"/>
                </a:cubicBezTo>
                <a:lnTo>
                  <a:pt x="196910" y="123069"/>
                </a:lnTo>
                <a:cubicBezTo>
                  <a:pt x="209114" y="123069"/>
                  <a:pt x="220447" y="126863"/>
                  <a:pt x="229728" y="133376"/>
                </a:cubicBezTo>
                <a:lnTo>
                  <a:pt x="229728" y="49227"/>
                </a:lnTo>
                <a:cubicBezTo>
                  <a:pt x="229728" y="31126"/>
                  <a:pt x="215011" y="16409"/>
                  <a:pt x="196910" y="16409"/>
                </a:cubicBezTo>
                <a:lnTo>
                  <a:pt x="32818" y="16409"/>
                </a:lnTo>
                <a:close/>
                <a:moveTo>
                  <a:pt x="229728" y="180501"/>
                </a:moveTo>
                <a:cubicBezTo>
                  <a:pt x="229728" y="162399"/>
                  <a:pt x="215011" y="147682"/>
                  <a:pt x="196910" y="147682"/>
                </a:cubicBezTo>
                <a:lnTo>
                  <a:pt x="32818" y="147682"/>
                </a:lnTo>
                <a:cubicBezTo>
                  <a:pt x="14717" y="147682"/>
                  <a:pt x="0" y="162399"/>
                  <a:pt x="0" y="180501"/>
                </a:cubicBezTo>
                <a:lnTo>
                  <a:pt x="0" y="213319"/>
                </a:lnTo>
                <a:cubicBezTo>
                  <a:pt x="0" y="231420"/>
                  <a:pt x="14717" y="246137"/>
                  <a:pt x="32818" y="246137"/>
                </a:cubicBezTo>
                <a:lnTo>
                  <a:pt x="196910" y="246137"/>
                </a:lnTo>
                <a:cubicBezTo>
                  <a:pt x="215011" y="246137"/>
                  <a:pt x="229728" y="231420"/>
                  <a:pt x="229728" y="213319"/>
                </a:cubicBezTo>
                <a:lnTo>
                  <a:pt x="229728" y="180501"/>
                </a:lnTo>
                <a:close/>
                <a:moveTo>
                  <a:pt x="114864" y="196910"/>
                </a:moveTo>
                <a:cubicBezTo>
                  <a:pt x="114864" y="187853"/>
                  <a:pt x="122217" y="180501"/>
                  <a:pt x="131273" y="180501"/>
                </a:cubicBezTo>
                <a:cubicBezTo>
                  <a:pt x="140330" y="180501"/>
                  <a:pt x="147682" y="187853"/>
                  <a:pt x="147682" y="196910"/>
                </a:cubicBezTo>
                <a:cubicBezTo>
                  <a:pt x="147682" y="205966"/>
                  <a:pt x="140330" y="213319"/>
                  <a:pt x="131273" y="213319"/>
                </a:cubicBezTo>
                <a:cubicBezTo>
                  <a:pt x="122217" y="213319"/>
                  <a:pt x="114864" y="205966"/>
                  <a:pt x="114864" y="196910"/>
                </a:cubicBezTo>
                <a:close/>
                <a:moveTo>
                  <a:pt x="180501" y="180501"/>
                </a:moveTo>
                <a:cubicBezTo>
                  <a:pt x="189557" y="180501"/>
                  <a:pt x="196910" y="187853"/>
                  <a:pt x="196910" y="196910"/>
                </a:cubicBezTo>
                <a:cubicBezTo>
                  <a:pt x="196910" y="205966"/>
                  <a:pt x="189557" y="213319"/>
                  <a:pt x="180501" y="213319"/>
                </a:cubicBezTo>
                <a:cubicBezTo>
                  <a:pt x="171444" y="213319"/>
                  <a:pt x="164092" y="205966"/>
                  <a:pt x="164092" y="196910"/>
                </a:cubicBezTo>
                <a:cubicBezTo>
                  <a:pt x="164092" y="187853"/>
                  <a:pt x="171444" y="180501"/>
                  <a:pt x="180501" y="18050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1" name="Text 19"/>
          <p:cNvSpPr/>
          <p:nvPr/>
        </p:nvSpPr>
        <p:spPr>
          <a:xfrm>
            <a:off x="9252255" y="1823237"/>
            <a:ext cx="1389308" cy="350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7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Cloudflare R2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252255" y="2173299"/>
            <a:ext cx="1334611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对象存储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464616" y="2588998"/>
            <a:ext cx="7220027" cy="568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分布式对象存储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，提供</a:t>
            </a:r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99.999999999%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数据持久性和</a:t>
            </a:r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99.99%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可用性，支持无限扩展，兼容S3 API。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486495" y="3365698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5" name="Text 23"/>
          <p:cNvSpPr/>
          <p:nvPr/>
        </p:nvSpPr>
        <p:spPr>
          <a:xfrm>
            <a:off x="8743572" y="3332879"/>
            <a:ext cx="1914401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零出口费用，成本控制优秀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486495" y="3672002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7" name="Text 25"/>
          <p:cNvSpPr/>
          <p:nvPr/>
        </p:nvSpPr>
        <p:spPr>
          <a:xfrm>
            <a:off x="8743572" y="3639184"/>
            <a:ext cx="1794067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全球加速，自动CDN分发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486495" y="3978306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9" name="Text 27"/>
          <p:cNvSpPr/>
          <p:nvPr/>
        </p:nvSpPr>
        <p:spPr>
          <a:xfrm>
            <a:off x="8743572" y="3945488"/>
            <a:ext cx="1608097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S3 API兼容，生态丰富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1224" y="4612791"/>
            <a:ext cx="7577382" cy="2807788"/>
          </a:xfrm>
          <a:custGeom>
            <a:avLst/>
            <a:gdLst/>
            <a:ahLst/>
            <a:cxnLst/>
            <a:rect l="l" t="t" r="r" b="b"/>
            <a:pathLst>
              <a:path w="7577382" h="2807788">
                <a:moveTo>
                  <a:pt x="131264" y="0"/>
                </a:moveTo>
                <a:lnTo>
                  <a:pt x="7446118" y="0"/>
                </a:lnTo>
                <a:cubicBezTo>
                  <a:pt x="7518613" y="0"/>
                  <a:pt x="7577382" y="58769"/>
                  <a:pt x="7577382" y="131264"/>
                </a:cubicBezTo>
                <a:lnTo>
                  <a:pt x="7577382" y="2676524"/>
                </a:lnTo>
                <a:cubicBezTo>
                  <a:pt x="7577382" y="2749019"/>
                  <a:pt x="7518613" y="2807788"/>
                  <a:pt x="7446118" y="2807788"/>
                </a:cubicBezTo>
                <a:lnTo>
                  <a:pt x="131264" y="2807788"/>
                </a:lnTo>
                <a:cubicBezTo>
                  <a:pt x="58769" y="2807788"/>
                  <a:pt x="0" y="2749019"/>
                  <a:pt x="0" y="2676524"/>
                </a:cubicBezTo>
                <a:lnTo>
                  <a:pt x="0" y="131264"/>
                </a:lnTo>
                <a:cubicBezTo>
                  <a:pt x="0" y="58769"/>
                  <a:pt x="58769" y="0"/>
                  <a:pt x="13126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63659" y="4835230"/>
            <a:ext cx="612608" cy="612608"/>
          </a:xfrm>
          <a:custGeom>
            <a:avLst/>
            <a:gdLst/>
            <a:ahLst/>
            <a:cxnLst/>
            <a:rect l="l" t="t" r="r" b="b"/>
            <a:pathLst>
              <a:path w="612608" h="612608">
                <a:moveTo>
                  <a:pt x="131276" y="0"/>
                </a:moveTo>
                <a:lnTo>
                  <a:pt x="481333" y="0"/>
                </a:lnTo>
                <a:cubicBezTo>
                  <a:pt x="553786" y="0"/>
                  <a:pt x="612608" y="58823"/>
                  <a:pt x="612608" y="131276"/>
                </a:cubicBezTo>
                <a:lnTo>
                  <a:pt x="612608" y="481333"/>
                </a:lnTo>
                <a:cubicBezTo>
                  <a:pt x="612608" y="553786"/>
                  <a:pt x="553786" y="612608"/>
                  <a:pt x="481332" y="612608"/>
                </a:cubicBezTo>
                <a:lnTo>
                  <a:pt x="131276" y="612608"/>
                </a:lnTo>
                <a:cubicBezTo>
                  <a:pt x="58823" y="612608"/>
                  <a:pt x="0" y="553786"/>
                  <a:pt x="0" y="481333"/>
                </a:cubicBezTo>
                <a:lnTo>
                  <a:pt x="0" y="131276"/>
                </a:lnTo>
                <a:cubicBezTo>
                  <a:pt x="0" y="58774"/>
                  <a:pt x="58774" y="0"/>
                  <a:pt x="131276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22281" y="5010261"/>
            <a:ext cx="295365" cy="262546"/>
          </a:xfrm>
          <a:custGeom>
            <a:avLst/>
            <a:gdLst/>
            <a:ahLst/>
            <a:cxnLst/>
            <a:rect l="l" t="t" r="r" b="b"/>
            <a:pathLst>
              <a:path w="295365" h="262546">
                <a:moveTo>
                  <a:pt x="185013" y="615"/>
                </a:moveTo>
                <a:cubicBezTo>
                  <a:pt x="176296" y="-1897"/>
                  <a:pt x="167220" y="3179"/>
                  <a:pt x="164707" y="11897"/>
                </a:cubicBezTo>
                <a:lnTo>
                  <a:pt x="99070" y="241625"/>
                </a:lnTo>
                <a:cubicBezTo>
                  <a:pt x="96558" y="250342"/>
                  <a:pt x="101634" y="259418"/>
                  <a:pt x="110352" y="261931"/>
                </a:cubicBezTo>
                <a:cubicBezTo>
                  <a:pt x="119069" y="264444"/>
                  <a:pt x="128145" y="259367"/>
                  <a:pt x="130658" y="250650"/>
                </a:cubicBezTo>
                <a:lnTo>
                  <a:pt x="196294" y="20922"/>
                </a:lnTo>
                <a:cubicBezTo>
                  <a:pt x="198807" y="12204"/>
                  <a:pt x="193731" y="3128"/>
                  <a:pt x="185013" y="615"/>
                </a:cubicBezTo>
                <a:close/>
                <a:moveTo>
                  <a:pt x="218139" y="70406"/>
                </a:moveTo>
                <a:cubicBezTo>
                  <a:pt x="211729" y="76815"/>
                  <a:pt x="211729" y="87225"/>
                  <a:pt x="218139" y="93635"/>
                </a:cubicBezTo>
                <a:lnTo>
                  <a:pt x="255778" y="131273"/>
                </a:lnTo>
                <a:lnTo>
                  <a:pt x="218139" y="168912"/>
                </a:lnTo>
                <a:cubicBezTo>
                  <a:pt x="211729" y="175322"/>
                  <a:pt x="211729" y="185731"/>
                  <a:pt x="218139" y="192141"/>
                </a:cubicBezTo>
                <a:cubicBezTo>
                  <a:pt x="224549" y="198551"/>
                  <a:pt x="234959" y="198551"/>
                  <a:pt x="241368" y="192141"/>
                </a:cubicBezTo>
                <a:lnTo>
                  <a:pt x="290596" y="142913"/>
                </a:lnTo>
                <a:cubicBezTo>
                  <a:pt x="297006" y="136504"/>
                  <a:pt x="297006" y="126094"/>
                  <a:pt x="290596" y="119684"/>
                </a:cubicBezTo>
                <a:lnTo>
                  <a:pt x="241368" y="70457"/>
                </a:lnTo>
                <a:cubicBezTo>
                  <a:pt x="234959" y="64047"/>
                  <a:pt x="224549" y="64047"/>
                  <a:pt x="218139" y="70457"/>
                </a:cubicBezTo>
                <a:close/>
                <a:moveTo>
                  <a:pt x="77277" y="70406"/>
                </a:moveTo>
                <a:cubicBezTo>
                  <a:pt x="70867" y="63996"/>
                  <a:pt x="60457" y="63996"/>
                  <a:pt x="54048" y="70406"/>
                </a:cubicBezTo>
                <a:lnTo>
                  <a:pt x="4820" y="119633"/>
                </a:lnTo>
                <a:cubicBezTo>
                  <a:pt x="-1590" y="126043"/>
                  <a:pt x="-1590" y="136452"/>
                  <a:pt x="4820" y="142862"/>
                </a:cubicBezTo>
                <a:lnTo>
                  <a:pt x="54048" y="192090"/>
                </a:lnTo>
                <a:cubicBezTo>
                  <a:pt x="60457" y="198499"/>
                  <a:pt x="70867" y="198499"/>
                  <a:pt x="77277" y="192090"/>
                </a:cubicBezTo>
                <a:cubicBezTo>
                  <a:pt x="83687" y="185680"/>
                  <a:pt x="83687" y="175270"/>
                  <a:pt x="77277" y="168860"/>
                </a:cubicBezTo>
                <a:lnTo>
                  <a:pt x="39638" y="131273"/>
                </a:lnTo>
                <a:lnTo>
                  <a:pt x="77226" y="93635"/>
                </a:lnTo>
                <a:cubicBezTo>
                  <a:pt x="83635" y="87225"/>
                  <a:pt x="83635" y="76815"/>
                  <a:pt x="77226" y="70406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33" name="Text 31"/>
          <p:cNvSpPr/>
          <p:nvPr/>
        </p:nvSpPr>
        <p:spPr>
          <a:xfrm>
            <a:off x="1451298" y="4857109"/>
            <a:ext cx="1936280" cy="350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7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Cloudflare Workers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451298" y="5207171"/>
            <a:ext cx="1881583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无服务器函数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3659" y="5622869"/>
            <a:ext cx="7220027" cy="28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</a:t>
            </a:r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边缘节点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运行JavaScript函数，靠近用户执行计算，</a:t>
            </a:r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零冷启动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，毫秒级响应。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85538" y="6115144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7" name="Text 35"/>
          <p:cNvSpPr/>
          <p:nvPr/>
        </p:nvSpPr>
        <p:spPr>
          <a:xfrm>
            <a:off x="942615" y="6082326"/>
            <a:ext cx="1673734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200+全球数据中心部署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85538" y="6421448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9" name="Text 37"/>
          <p:cNvSpPr/>
          <p:nvPr/>
        </p:nvSpPr>
        <p:spPr>
          <a:xfrm>
            <a:off x="942615" y="6388630"/>
            <a:ext cx="1575279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TLS握手阶段提前启动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85538" y="6727752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1" name="Text 39"/>
          <p:cNvSpPr/>
          <p:nvPr/>
        </p:nvSpPr>
        <p:spPr>
          <a:xfrm>
            <a:off x="942615" y="6694934"/>
            <a:ext cx="1608097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自动扩缩容，按需付费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42181" y="4612791"/>
            <a:ext cx="7577382" cy="2807788"/>
          </a:xfrm>
          <a:custGeom>
            <a:avLst/>
            <a:gdLst/>
            <a:ahLst/>
            <a:cxnLst/>
            <a:rect l="l" t="t" r="r" b="b"/>
            <a:pathLst>
              <a:path w="7577382" h="2807788">
                <a:moveTo>
                  <a:pt x="131264" y="0"/>
                </a:moveTo>
                <a:lnTo>
                  <a:pt x="7446118" y="0"/>
                </a:lnTo>
                <a:cubicBezTo>
                  <a:pt x="7518613" y="0"/>
                  <a:pt x="7577382" y="58769"/>
                  <a:pt x="7577382" y="131264"/>
                </a:cubicBezTo>
                <a:lnTo>
                  <a:pt x="7577382" y="2676524"/>
                </a:lnTo>
                <a:cubicBezTo>
                  <a:pt x="7577382" y="2749019"/>
                  <a:pt x="7518613" y="2807788"/>
                  <a:pt x="7446118" y="2807788"/>
                </a:cubicBezTo>
                <a:lnTo>
                  <a:pt x="131264" y="2807788"/>
                </a:lnTo>
                <a:cubicBezTo>
                  <a:pt x="58769" y="2807788"/>
                  <a:pt x="0" y="2749019"/>
                  <a:pt x="0" y="2676524"/>
                </a:cubicBezTo>
                <a:lnTo>
                  <a:pt x="0" y="131264"/>
                </a:lnTo>
                <a:cubicBezTo>
                  <a:pt x="0" y="58769"/>
                  <a:pt x="58769" y="0"/>
                  <a:pt x="13126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8A9199">
                <a:alpha val="2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8464616" y="4835230"/>
            <a:ext cx="612608" cy="612608"/>
          </a:xfrm>
          <a:custGeom>
            <a:avLst/>
            <a:gdLst/>
            <a:ahLst/>
            <a:cxnLst/>
            <a:rect l="l" t="t" r="r" b="b"/>
            <a:pathLst>
              <a:path w="612608" h="612608">
                <a:moveTo>
                  <a:pt x="131276" y="0"/>
                </a:moveTo>
                <a:lnTo>
                  <a:pt x="481333" y="0"/>
                </a:lnTo>
                <a:cubicBezTo>
                  <a:pt x="553786" y="0"/>
                  <a:pt x="612608" y="58823"/>
                  <a:pt x="612608" y="131276"/>
                </a:cubicBezTo>
                <a:lnTo>
                  <a:pt x="612608" y="481333"/>
                </a:lnTo>
                <a:cubicBezTo>
                  <a:pt x="612608" y="553786"/>
                  <a:pt x="553786" y="612608"/>
                  <a:pt x="481332" y="612608"/>
                </a:cubicBezTo>
                <a:lnTo>
                  <a:pt x="131276" y="612608"/>
                </a:lnTo>
                <a:cubicBezTo>
                  <a:pt x="58823" y="612608"/>
                  <a:pt x="0" y="553786"/>
                  <a:pt x="0" y="481333"/>
                </a:cubicBezTo>
                <a:lnTo>
                  <a:pt x="0" y="131276"/>
                </a:lnTo>
                <a:cubicBezTo>
                  <a:pt x="0" y="58774"/>
                  <a:pt x="58774" y="0"/>
                  <a:pt x="131276" y="0"/>
                </a:cubicBezTo>
                <a:close/>
              </a:path>
            </a:pathLst>
          </a:custGeom>
          <a:solidFill>
            <a:srgbClr val="8A9199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8639647" y="5010261"/>
            <a:ext cx="262546" cy="262546"/>
          </a:xfrm>
          <a:custGeom>
            <a:avLst/>
            <a:gdLst/>
            <a:ahLst/>
            <a:cxnLst/>
            <a:rect l="l" t="t" r="r" b="b"/>
            <a:pathLst>
              <a:path w="262546" h="262546">
                <a:moveTo>
                  <a:pt x="4820" y="60816"/>
                </a:moveTo>
                <a:cubicBezTo>
                  <a:pt x="-1590" y="54407"/>
                  <a:pt x="-1590" y="43997"/>
                  <a:pt x="4820" y="37587"/>
                </a:cubicBezTo>
                <a:cubicBezTo>
                  <a:pt x="11230" y="31177"/>
                  <a:pt x="21640" y="31177"/>
                  <a:pt x="28049" y="37587"/>
                </a:cubicBezTo>
                <a:lnTo>
                  <a:pt x="110095" y="119633"/>
                </a:lnTo>
                <a:cubicBezTo>
                  <a:pt x="116505" y="126043"/>
                  <a:pt x="116505" y="136452"/>
                  <a:pt x="110095" y="142862"/>
                </a:cubicBezTo>
                <a:lnTo>
                  <a:pt x="28049" y="224908"/>
                </a:lnTo>
                <a:cubicBezTo>
                  <a:pt x="21640" y="231318"/>
                  <a:pt x="11230" y="231318"/>
                  <a:pt x="4820" y="224908"/>
                </a:cubicBezTo>
                <a:cubicBezTo>
                  <a:pt x="-1590" y="218498"/>
                  <a:pt x="-1590" y="208089"/>
                  <a:pt x="4820" y="201679"/>
                </a:cubicBezTo>
                <a:lnTo>
                  <a:pt x="75226" y="131273"/>
                </a:lnTo>
                <a:lnTo>
                  <a:pt x="4820" y="60816"/>
                </a:lnTo>
                <a:close/>
                <a:moveTo>
                  <a:pt x="114864" y="196910"/>
                </a:moveTo>
                <a:lnTo>
                  <a:pt x="246137" y="196910"/>
                </a:lnTo>
                <a:cubicBezTo>
                  <a:pt x="255214" y="196910"/>
                  <a:pt x="262546" y="204243"/>
                  <a:pt x="262546" y="213319"/>
                </a:cubicBezTo>
                <a:cubicBezTo>
                  <a:pt x="262546" y="222395"/>
                  <a:pt x="255214" y="229728"/>
                  <a:pt x="246137" y="229728"/>
                </a:cubicBezTo>
                <a:lnTo>
                  <a:pt x="114864" y="229728"/>
                </a:lnTo>
                <a:cubicBezTo>
                  <a:pt x="105788" y="229728"/>
                  <a:pt x="98455" y="222395"/>
                  <a:pt x="98455" y="213319"/>
                </a:cubicBezTo>
                <a:cubicBezTo>
                  <a:pt x="98455" y="204243"/>
                  <a:pt x="105788" y="196910"/>
                  <a:pt x="114864" y="196910"/>
                </a:cubicBezTo>
                <a:close/>
              </a:path>
            </a:pathLst>
          </a:custGeom>
          <a:solidFill>
            <a:srgbClr val="8A9199"/>
          </a:solidFill>
          <a:ln/>
        </p:spPr>
      </p:sp>
      <p:sp>
        <p:nvSpPr>
          <p:cNvPr id="45" name="Text 43"/>
          <p:cNvSpPr/>
          <p:nvPr/>
        </p:nvSpPr>
        <p:spPr>
          <a:xfrm>
            <a:off x="9252255" y="4857109"/>
            <a:ext cx="1334611" cy="350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7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Wrangler CLI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252255" y="5207171"/>
            <a:ext cx="1279914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部署工具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464616" y="5622869"/>
            <a:ext cx="7220027" cy="568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Cloudflare官方命令行工具，支持</a:t>
            </a:r>
            <a:pPr>
              <a:lnSpc>
                <a:spcPct val="140000"/>
              </a:lnSpc>
            </a:pPr>
            <a:r>
              <a:rPr lang="en-US" sz="1378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一键部署</a:t>
            </a:r>
            <a:pPr>
              <a:lnSpc>
                <a:spcPct val="140000"/>
              </a:lnSpc>
            </a:pPr>
            <a:r>
              <a:rPr lang="en-US" sz="1378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Workers、管理D1数据库、配置R2存储，开发体验流畅。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486495" y="6399569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9" name="Text 47"/>
          <p:cNvSpPr/>
          <p:nvPr/>
        </p:nvSpPr>
        <p:spPr>
          <a:xfrm>
            <a:off x="8743572" y="6366751"/>
            <a:ext cx="1301793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本地开发调试支持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486495" y="6705873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1" name="Text 49"/>
          <p:cNvSpPr/>
          <p:nvPr/>
        </p:nvSpPr>
        <p:spPr>
          <a:xfrm>
            <a:off x="8743572" y="6673055"/>
            <a:ext cx="1301793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自动化部署流水线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486495" y="7012178"/>
            <a:ext cx="153152" cy="153152"/>
          </a:xfrm>
          <a:custGeom>
            <a:avLst/>
            <a:gdLst/>
            <a:ahLst/>
            <a:cxnLst/>
            <a:rect l="l" t="t" r="r" b="b"/>
            <a:pathLst>
              <a:path w="153152" h="153152">
                <a:moveTo>
                  <a:pt x="76576" y="153152"/>
                </a:moveTo>
                <a:cubicBezTo>
                  <a:pt x="118840" y="153152"/>
                  <a:pt x="153152" y="118840"/>
                  <a:pt x="153152" y="76576"/>
                </a:cubicBezTo>
                <a:cubicBezTo>
                  <a:pt x="153152" y="34313"/>
                  <a:pt x="118840" y="0"/>
                  <a:pt x="76576" y="0"/>
                </a:cubicBezTo>
                <a:cubicBezTo>
                  <a:pt x="34313" y="0"/>
                  <a:pt x="0" y="34313"/>
                  <a:pt x="0" y="76576"/>
                </a:cubicBezTo>
                <a:cubicBezTo>
                  <a:pt x="0" y="118840"/>
                  <a:pt x="34313" y="153152"/>
                  <a:pt x="76576" y="153152"/>
                </a:cubicBezTo>
                <a:close/>
                <a:moveTo>
                  <a:pt x="101822" y="63624"/>
                </a:moveTo>
                <a:lnTo>
                  <a:pt x="77892" y="101912"/>
                </a:lnTo>
                <a:cubicBezTo>
                  <a:pt x="76636" y="103916"/>
                  <a:pt x="74482" y="105172"/>
                  <a:pt x="72119" y="105292"/>
                </a:cubicBezTo>
                <a:cubicBezTo>
                  <a:pt x="69756" y="105412"/>
                  <a:pt x="67483" y="104335"/>
                  <a:pt x="66077" y="102420"/>
                </a:cubicBezTo>
                <a:lnTo>
                  <a:pt x="51719" y="83276"/>
                </a:lnTo>
                <a:cubicBezTo>
                  <a:pt x="49326" y="80106"/>
                  <a:pt x="49984" y="75619"/>
                  <a:pt x="53155" y="73226"/>
                </a:cubicBezTo>
                <a:cubicBezTo>
                  <a:pt x="56325" y="70833"/>
                  <a:pt x="60812" y="71491"/>
                  <a:pt x="63205" y="74662"/>
                </a:cubicBezTo>
                <a:lnTo>
                  <a:pt x="71282" y="85430"/>
                </a:lnTo>
                <a:lnTo>
                  <a:pt x="89648" y="56026"/>
                </a:lnTo>
                <a:cubicBezTo>
                  <a:pt x="91742" y="52676"/>
                  <a:pt x="96169" y="51629"/>
                  <a:pt x="99549" y="53753"/>
                </a:cubicBezTo>
                <a:cubicBezTo>
                  <a:pt x="102929" y="55877"/>
                  <a:pt x="103946" y="60274"/>
                  <a:pt x="101822" y="6365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53" name="Text 51"/>
          <p:cNvSpPr/>
          <p:nvPr/>
        </p:nvSpPr>
        <p:spPr>
          <a:xfrm>
            <a:off x="8743572" y="6979359"/>
            <a:ext cx="1465884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TypeScript类型支持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41224" y="7646663"/>
            <a:ext cx="5006615" cy="1057479"/>
          </a:xfrm>
          <a:custGeom>
            <a:avLst/>
            <a:gdLst/>
            <a:ahLst/>
            <a:cxnLst/>
            <a:rect l="l" t="t" r="r" b="b"/>
            <a:pathLst>
              <a:path w="5006615" h="1057479">
                <a:moveTo>
                  <a:pt x="131275" y="0"/>
                </a:moveTo>
                <a:lnTo>
                  <a:pt x="4875339" y="0"/>
                </a:lnTo>
                <a:cubicBezTo>
                  <a:pt x="4947841" y="0"/>
                  <a:pt x="5006615" y="58774"/>
                  <a:pt x="5006615" y="131275"/>
                </a:cubicBezTo>
                <a:lnTo>
                  <a:pt x="5006615" y="926203"/>
                </a:lnTo>
                <a:cubicBezTo>
                  <a:pt x="5006615" y="998705"/>
                  <a:pt x="4947841" y="1057479"/>
                  <a:pt x="4875339" y="1057479"/>
                </a:cubicBezTo>
                <a:lnTo>
                  <a:pt x="131275" y="1057479"/>
                </a:lnTo>
                <a:cubicBezTo>
                  <a:pt x="58774" y="1057479"/>
                  <a:pt x="0" y="998705"/>
                  <a:pt x="0" y="926203"/>
                </a:cubicBezTo>
                <a:lnTo>
                  <a:pt x="0" y="131275"/>
                </a:lnTo>
                <a:cubicBezTo>
                  <a:pt x="0" y="58823"/>
                  <a:pt x="58823" y="0"/>
                  <a:pt x="13127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537856" y="7825339"/>
            <a:ext cx="4813351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84" b="1" dirty="0">
                <a:solidFill>
                  <a:srgbClr val="4FB99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100万次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81613" y="8306674"/>
            <a:ext cx="4725836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Workers免费调用/月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627314" y="7646663"/>
            <a:ext cx="5006615" cy="1057479"/>
          </a:xfrm>
          <a:custGeom>
            <a:avLst/>
            <a:gdLst/>
            <a:ahLst/>
            <a:cxnLst/>
            <a:rect l="l" t="t" r="r" b="b"/>
            <a:pathLst>
              <a:path w="5006615" h="1057479">
                <a:moveTo>
                  <a:pt x="131275" y="0"/>
                </a:moveTo>
                <a:lnTo>
                  <a:pt x="4875339" y="0"/>
                </a:lnTo>
                <a:cubicBezTo>
                  <a:pt x="4947841" y="0"/>
                  <a:pt x="5006615" y="58774"/>
                  <a:pt x="5006615" y="131275"/>
                </a:cubicBezTo>
                <a:lnTo>
                  <a:pt x="5006615" y="926203"/>
                </a:lnTo>
                <a:cubicBezTo>
                  <a:pt x="5006615" y="998705"/>
                  <a:pt x="4947841" y="1057479"/>
                  <a:pt x="4875339" y="1057479"/>
                </a:cubicBezTo>
                <a:lnTo>
                  <a:pt x="131275" y="1057479"/>
                </a:lnTo>
                <a:cubicBezTo>
                  <a:pt x="58774" y="1057479"/>
                  <a:pt x="0" y="998705"/>
                  <a:pt x="0" y="926203"/>
                </a:cubicBezTo>
                <a:lnTo>
                  <a:pt x="0" y="131275"/>
                </a:lnTo>
                <a:cubicBezTo>
                  <a:pt x="0" y="58823"/>
                  <a:pt x="58823" y="0"/>
                  <a:pt x="13127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5723946" y="7825339"/>
            <a:ext cx="4813351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84" b="1" dirty="0">
                <a:solidFill>
                  <a:srgbClr val="4FB99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10GB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767703" y="8306674"/>
            <a:ext cx="4725836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D1数据库存储免费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813404" y="7646663"/>
            <a:ext cx="5006615" cy="1057479"/>
          </a:xfrm>
          <a:custGeom>
            <a:avLst/>
            <a:gdLst/>
            <a:ahLst/>
            <a:cxnLst/>
            <a:rect l="l" t="t" r="r" b="b"/>
            <a:pathLst>
              <a:path w="5006615" h="1057479">
                <a:moveTo>
                  <a:pt x="131275" y="0"/>
                </a:moveTo>
                <a:lnTo>
                  <a:pt x="4875339" y="0"/>
                </a:lnTo>
                <a:cubicBezTo>
                  <a:pt x="4947841" y="0"/>
                  <a:pt x="5006615" y="58774"/>
                  <a:pt x="5006615" y="131275"/>
                </a:cubicBezTo>
                <a:lnTo>
                  <a:pt x="5006615" y="926203"/>
                </a:lnTo>
                <a:cubicBezTo>
                  <a:pt x="5006615" y="998705"/>
                  <a:pt x="4947841" y="1057479"/>
                  <a:pt x="4875339" y="1057479"/>
                </a:cubicBezTo>
                <a:lnTo>
                  <a:pt x="131275" y="1057479"/>
                </a:lnTo>
                <a:cubicBezTo>
                  <a:pt x="58774" y="1057479"/>
                  <a:pt x="0" y="998705"/>
                  <a:pt x="0" y="926203"/>
                </a:cubicBezTo>
                <a:lnTo>
                  <a:pt x="0" y="131275"/>
                </a:lnTo>
                <a:cubicBezTo>
                  <a:pt x="0" y="58823"/>
                  <a:pt x="58823" y="0"/>
                  <a:pt x="13127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10910035" y="7825339"/>
            <a:ext cx="4813351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84" b="1" dirty="0">
                <a:solidFill>
                  <a:srgbClr val="4FB99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10GB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0953793" y="8306674"/>
            <a:ext cx="4725836" cy="218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06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R2对象存储免费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13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625475" y="622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66675" y="22225"/>
                </a:moveTo>
                <a:cubicBezTo>
                  <a:pt x="66675" y="16078"/>
                  <a:pt x="71641" y="11112"/>
                  <a:pt x="77788" y="11112"/>
                </a:cubicBezTo>
                <a:lnTo>
                  <a:pt x="100013" y="11112"/>
                </a:lnTo>
                <a:cubicBezTo>
                  <a:pt x="106159" y="11112"/>
                  <a:pt x="111125" y="16078"/>
                  <a:pt x="111125" y="22225"/>
                </a:cubicBezTo>
                <a:lnTo>
                  <a:pt x="111125" y="44450"/>
                </a:lnTo>
                <a:cubicBezTo>
                  <a:pt x="111125" y="50597"/>
                  <a:pt x="106159" y="55563"/>
                  <a:pt x="100013" y="55563"/>
                </a:cubicBezTo>
                <a:lnTo>
                  <a:pt x="97234" y="55563"/>
                </a:lnTo>
                <a:lnTo>
                  <a:pt x="97234" y="77788"/>
                </a:lnTo>
                <a:lnTo>
                  <a:pt x="138906" y="77788"/>
                </a:lnTo>
                <a:cubicBezTo>
                  <a:pt x="152727" y="77788"/>
                  <a:pt x="163909" y="88969"/>
                  <a:pt x="163909" y="102791"/>
                </a:cubicBezTo>
                <a:lnTo>
                  <a:pt x="163909" y="122238"/>
                </a:lnTo>
                <a:lnTo>
                  <a:pt x="166688" y="122238"/>
                </a:lnTo>
                <a:cubicBezTo>
                  <a:pt x="172834" y="122238"/>
                  <a:pt x="177800" y="127203"/>
                  <a:pt x="177800" y="133350"/>
                </a:cubicBezTo>
                <a:lnTo>
                  <a:pt x="177800" y="155575"/>
                </a:lnTo>
                <a:cubicBezTo>
                  <a:pt x="177800" y="161722"/>
                  <a:pt x="172834" y="166688"/>
                  <a:pt x="166688" y="166688"/>
                </a:cubicBezTo>
                <a:lnTo>
                  <a:pt x="144463" y="166688"/>
                </a:lnTo>
                <a:cubicBezTo>
                  <a:pt x="138316" y="166688"/>
                  <a:pt x="133350" y="161722"/>
                  <a:pt x="133350" y="155575"/>
                </a:cubicBezTo>
                <a:lnTo>
                  <a:pt x="133350" y="133350"/>
                </a:lnTo>
                <a:cubicBezTo>
                  <a:pt x="133350" y="127203"/>
                  <a:pt x="138316" y="122238"/>
                  <a:pt x="144463" y="122238"/>
                </a:cubicBezTo>
                <a:lnTo>
                  <a:pt x="147241" y="122238"/>
                </a:lnTo>
                <a:lnTo>
                  <a:pt x="147241" y="102791"/>
                </a:lnTo>
                <a:cubicBezTo>
                  <a:pt x="147241" y="98172"/>
                  <a:pt x="143525" y="94456"/>
                  <a:pt x="138906" y="94456"/>
                </a:cubicBezTo>
                <a:lnTo>
                  <a:pt x="97234" y="94456"/>
                </a:lnTo>
                <a:lnTo>
                  <a:pt x="97234" y="122238"/>
                </a:lnTo>
                <a:lnTo>
                  <a:pt x="100013" y="122238"/>
                </a:lnTo>
                <a:cubicBezTo>
                  <a:pt x="106159" y="122238"/>
                  <a:pt x="111125" y="127203"/>
                  <a:pt x="111125" y="133350"/>
                </a:cubicBezTo>
                <a:lnTo>
                  <a:pt x="111125" y="155575"/>
                </a:lnTo>
                <a:cubicBezTo>
                  <a:pt x="111125" y="161722"/>
                  <a:pt x="106159" y="166688"/>
                  <a:pt x="100013" y="166688"/>
                </a:cubicBezTo>
                <a:lnTo>
                  <a:pt x="77788" y="166688"/>
                </a:lnTo>
                <a:cubicBezTo>
                  <a:pt x="71641" y="166688"/>
                  <a:pt x="66675" y="161722"/>
                  <a:pt x="66675" y="155575"/>
                </a:cubicBezTo>
                <a:lnTo>
                  <a:pt x="66675" y="133350"/>
                </a:lnTo>
                <a:cubicBezTo>
                  <a:pt x="66675" y="127203"/>
                  <a:pt x="71641" y="122238"/>
                  <a:pt x="77788" y="122238"/>
                </a:cubicBezTo>
                <a:lnTo>
                  <a:pt x="80566" y="122238"/>
                </a:lnTo>
                <a:lnTo>
                  <a:pt x="80566" y="94456"/>
                </a:lnTo>
                <a:lnTo>
                  <a:pt x="38894" y="94456"/>
                </a:lnTo>
                <a:cubicBezTo>
                  <a:pt x="34275" y="94456"/>
                  <a:pt x="30559" y="98172"/>
                  <a:pt x="30559" y="102791"/>
                </a:cubicBezTo>
                <a:lnTo>
                  <a:pt x="30559" y="122238"/>
                </a:lnTo>
                <a:lnTo>
                  <a:pt x="33337" y="122238"/>
                </a:lnTo>
                <a:cubicBezTo>
                  <a:pt x="39484" y="122238"/>
                  <a:pt x="44450" y="127203"/>
                  <a:pt x="44450" y="133350"/>
                </a:cubicBezTo>
                <a:lnTo>
                  <a:pt x="44450" y="155575"/>
                </a:lnTo>
                <a:cubicBezTo>
                  <a:pt x="44450" y="161722"/>
                  <a:pt x="39484" y="166688"/>
                  <a:pt x="33337" y="166688"/>
                </a:cubicBezTo>
                <a:lnTo>
                  <a:pt x="11112" y="166688"/>
                </a:lnTo>
                <a:cubicBezTo>
                  <a:pt x="4966" y="166688"/>
                  <a:pt x="0" y="161722"/>
                  <a:pt x="0" y="155575"/>
                </a:cubicBezTo>
                <a:lnTo>
                  <a:pt x="0" y="133350"/>
                </a:lnTo>
                <a:cubicBezTo>
                  <a:pt x="0" y="127203"/>
                  <a:pt x="4966" y="122238"/>
                  <a:pt x="11112" y="122238"/>
                </a:cubicBezTo>
                <a:lnTo>
                  <a:pt x="13891" y="122238"/>
                </a:lnTo>
                <a:lnTo>
                  <a:pt x="13891" y="102791"/>
                </a:lnTo>
                <a:cubicBezTo>
                  <a:pt x="13891" y="88969"/>
                  <a:pt x="25073" y="77788"/>
                  <a:pt x="38894" y="77788"/>
                </a:cubicBezTo>
                <a:lnTo>
                  <a:pt x="80566" y="77788"/>
                </a:lnTo>
                <a:lnTo>
                  <a:pt x="80566" y="55563"/>
                </a:lnTo>
                <a:lnTo>
                  <a:pt x="77788" y="55563"/>
                </a:lnTo>
                <a:cubicBezTo>
                  <a:pt x="71641" y="55563"/>
                  <a:pt x="66675" y="50597"/>
                  <a:pt x="66675" y="44450"/>
                </a:cubicBezTo>
                <a:lnTo>
                  <a:pt x="66675" y="22225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5842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016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6E8EB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存算分离架构详解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233" y="1680633"/>
            <a:ext cx="7539567" cy="4478867"/>
          </a:xfrm>
          <a:custGeom>
            <a:avLst/>
            <a:gdLst/>
            <a:ahLst/>
            <a:cxnLst/>
            <a:rect l="l" t="t" r="r" b="b"/>
            <a:pathLst>
              <a:path w="7539567" h="4478867">
                <a:moveTo>
                  <a:pt x="152416" y="0"/>
                </a:moveTo>
                <a:lnTo>
                  <a:pt x="7387151" y="0"/>
                </a:lnTo>
                <a:cubicBezTo>
                  <a:pt x="7471328" y="0"/>
                  <a:pt x="7539567" y="68239"/>
                  <a:pt x="7539567" y="152416"/>
                </a:cubicBezTo>
                <a:lnTo>
                  <a:pt x="7539567" y="4326451"/>
                </a:lnTo>
                <a:cubicBezTo>
                  <a:pt x="7539567" y="4410628"/>
                  <a:pt x="7471328" y="4478867"/>
                  <a:pt x="7387151" y="4478867"/>
                </a:cubicBezTo>
                <a:lnTo>
                  <a:pt x="152416" y="4478867"/>
                </a:lnTo>
                <a:cubicBezTo>
                  <a:pt x="68239" y="4478867"/>
                  <a:pt x="0" y="4410628"/>
                  <a:pt x="0" y="4326451"/>
                </a:cubicBezTo>
                <a:lnTo>
                  <a:pt x="0" y="152416"/>
                </a:lnTo>
                <a:cubicBezTo>
                  <a:pt x="0" y="68239"/>
                  <a:pt x="68239" y="0"/>
                  <a:pt x="152416" y="0"/>
                </a:cubicBezTo>
                <a:close/>
              </a:path>
            </a:pathLst>
          </a:custGeom>
          <a:solidFill>
            <a:srgbClr val="1A1D23"/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16492" y="1888065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27000" y="54223"/>
                </a:moveTo>
                <a:lnTo>
                  <a:pt x="127000" y="158750"/>
                </a:lnTo>
                <a:cubicBezTo>
                  <a:pt x="127000" y="167531"/>
                  <a:pt x="119906" y="174625"/>
                  <a:pt x="111125" y="174625"/>
                </a:cubicBezTo>
                <a:cubicBezTo>
                  <a:pt x="102344" y="174625"/>
                  <a:pt x="95250" y="167531"/>
                  <a:pt x="95250" y="158750"/>
                </a:cubicBezTo>
                <a:lnTo>
                  <a:pt x="95250" y="54223"/>
                </a:lnTo>
                <a:lnTo>
                  <a:pt x="74712" y="74761"/>
                </a:lnTo>
                <a:cubicBezTo>
                  <a:pt x="68511" y="80963"/>
                  <a:pt x="58440" y="80963"/>
                  <a:pt x="52239" y="74761"/>
                </a:cubicBezTo>
                <a:cubicBezTo>
                  <a:pt x="46037" y="68560"/>
                  <a:pt x="46037" y="58489"/>
                  <a:pt x="52239" y="52288"/>
                </a:cubicBezTo>
                <a:lnTo>
                  <a:pt x="99864" y="4663"/>
                </a:lnTo>
                <a:cubicBezTo>
                  <a:pt x="106065" y="-1538"/>
                  <a:pt x="116136" y="-1538"/>
                  <a:pt x="122337" y="4663"/>
                </a:cubicBezTo>
                <a:lnTo>
                  <a:pt x="169962" y="52288"/>
                </a:lnTo>
                <a:cubicBezTo>
                  <a:pt x="176163" y="58489"/>
                  <a:pt x="176163" y="68560"/>
                  <a:pt x="169962" y="74761"/>
                </a:cubicBezTo>
                <a:cubicBezTo>
                  <a:pt x="163761" y="80963"/>
                  <a:pt x="153690" y="80963"/>
                  <a:pt x="147489" y="74761"/>
                </a:cubicBezTo>
                <a:lnTo>
                  <a:pt x="127000" y="54223"/>
                </a:lnTo>
                <a:close/>
                <a:moveTo>
                  <a:pt x="111125" y="198438"/>
                </a:moveTo>
                <a:cubicBezTo>
                  <a:pt x="133052" y="198438"/>
                  <a:pt x="150813" y="180677"/>
                  <a:pt x="150813" y="158750"/>
                </a:cubicBezTo>
                <a:lnTo>
                  <a:pt x="190500" y="158750"/>
                </a:lnTo>
                <a:cubicBezTo>
                  <a:pt x="208012" y="158750"/>
                  <a:pt x="222250" y="172988"/>
                  <a:pt x="222250" y="190500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190500"/>
                </a:lnTo>
                <a:cubicBezTo>
                  <a:pt x="0" y="172988"/>
                  <a:pt x="14238" y="158750"/>
                  <a:pt x="31750" y="158750"/>
                </a:cubicBezTo>
                <a:lnTo>
                  <a:pt x="71438" y="158750"/>
                </a:lnTo>
                <a:cubicBezTo>
                  <a:pt x="71438" y="180677"/>
                  <a:pt x="89198" y="198438"/>
                  <a:pt x="111125" y="198438"/>
                </a:cubicBezTo>
                <a:close/>
                <a:moveTo>
                  <a:pt x="182563" y="210344"/>
                </a:moveTo>
                <a:cubicBezTo>
                  <a:pt x="189134" y="210344"/>
                  <a:pt x="194469" y="205009"/>
                  <a:pt x="194469" y="198438"/>
                </a:cubicBezTo>
                <a:cubicBezTo>
                  <a:pt x="194469" y="191866"/>
                  <a:pt x="189134" y="186531"/>
                  <a:pt x="182563" y="186531"/>
                </a:cubicBezTo>
                <a:cubicBezTo>
                  <a:pt x="175991" y="186531"/>
                  <a:pt x="170656" y="191866"/>
                  <a:pt x="170656" y="198438"/>
                </a:cubicBezTo>
                <a:cubicBezTo>
                  <a:pt x="170656" y="205009"/>
                  <a:pt x="175991" y="210344"/>
                  <a:pt x="182563" y="210344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8" name="Text 6"/>
          <p:cNvSpPr/>
          <p:nvPr/>
        </p:nvSpPr>
        <p:spPr>
          <a:xfrm>
            <a:off x="986367" y="1837265"/>
            <a:ext cx="703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文件上传流程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22867" y="2294465"/>
            <a:ext cx="25400" cy="3708400"/>
          </a:xfrm>
          <a:custGeom>
            <a:avLst/>
            <a:gdLst/>
            <a:ahLst/>
            <a:cxnLst/>
            <a:rect l="l" t="t" r="r" b="b"/>
            <a:pathLst>
              <a:path w="25400" h="3708400">
                <a:moveTo>
                  <a:pt x="0" y="0"/>
                </a:moveTo>
                <a:lnTo>
                  <a:pt x="25400" y="0"/>
                </a:lnTo>
                <a:lnTo>
                  <a:pt x="25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3000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329267" y="2396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用户发起上传请求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29267" y="2700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前端调用后端API，提交文件数据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29267" y="3158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后端生成Storage Key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29267" y="3462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使用UUID生成唯一文件标识符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29267" y="3920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文件写入R2存储桶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29267" y="4224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通过S3 API上传文件到Cloudflare R2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29267" y="4682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元数据写入D1数据库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29267" y="4986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记录文件名、大小、Key、上传时间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29267" y="5444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返回上传成功响应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29267" y="5748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通知前端文件上传已完成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208433" y="1680633"/>
            <a:ext cx="7539567" cy="4478867"/>
          </a:xfrm>
          <a:custGeom>
            <a:avLst/>
            <a:gdLst/>
            <a:ahLst/>
            <a:cxnLst/>
            <a:rect l="l" t="t" r="r" b="b"/>
            <a:pathLst>
              <a:path w="7539567" h="4478867">
                <a:moveTo>
                  <a:pt x="152416" y="0"/>
                </a:moveTo>
                <a:lnTo>
                  <a:pt x="7387151" y="0"/>
                </a:lnTo>
                <a:cubicBezTo>
                  <a:pt x="7471328" y="0"/>
                  <a:pt x="7539567" y="68239"/>
                  <a:pt x="7539567" y="152416"/>
                </a:cubicBezTo>
                <a:lnTo>
                  <a:pt x="7539567" y="4326451"/>
                </a:lnTo>
                <a:cubicBezTo>
                  <a:pt x="7539567" y="4410628"/>
                  <a:pt x="7471328" y="4478867"/>
                  <a:pt x="7387151" y="4478867"/>
                </a:cubicBezTo>
                <a:lnTo>
                  <a:pt x="152416" y="4478867"/>
                </a:lnTo>
                <a:cubicBezTo>
                  <a:pt x="68239" y="4478867"/>
                  <a:pt x="0" y="4410628"/>
                  <a:pt x="0" y="4326451"/>
                </a:cubicBezTo>
                <a:lnTo>
                  <a:pt x="0" y="152416"/>
                </a:lnTo>
                <a:cubicBezTo>
                  <a:pt x="0" y="68239"/>
                  <a:pt x="68239" y="0"/>
                  <a:pt x="152416" y="0"/>
                </a:cubicBezTo>
                <a:close/>
              </a:path>
            </a:pathLst>
          </a:custGeom>
          <a:solidFill>
            <a:srgbClr val="1A1D23"/>
          </a:soli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412692" y="1888065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27000" y="15875"/>
                </a:moveTo>
                <a:cubicBezTo>
                  <a:pt x="127000" y="7094"/>
                  <a:pt x="119906" y="0"/>
                  <a:pt x="111125" y="0"/>
                </a:cubicBezTo>
                <a:cubicBezTo>
                  <a:pt x="102344" y="0"/>
                  <a:pt x="95250" y="7094"/>
                  <a:pt x="95250" y="15875"/>
                </a:cubicBezTo>
                <a:lnTo>
                  <a:pt x="95250" y="120402"/>
                </a:lnTo>
                <a:lnTo>
                  <a:pt x="74712" y="99864"/>
                </a:lnTo>
                <a:cubicBezTo>
                  <a:pt x="68511" y="93662"/>
                  <a:pt x="58440" y="93662"/>
                  <a:pt x="52239" y="99864"/>
                </a:cubicBezTo>
                <a:cubicBezTo>
                  <a:pt x="46037" y="106065"/>
                  <a:pt x="46037" y="116136"/>
                  <a:pt x="52239" y="122337"/>
                </a:cubicBezTo>
                <a:lnTo>
                  <a:pt x="99864" y="169962"/>
                </a:lnTo>
                <a:cubicBezTo>
                  <a:pt x="106065" y="176163"/>
                  <a:pt x="116136" y="176163"/>
                  <a:pt x="122337" y="169962"/>
                </a:cubicBezTo>
                <a:lnTo>
                  <a:pt x="169962" y="122337"/>
                </a:lnTo>
                <a:cubicBezTo>
                  <a:pt x="176163" y="116136"/>
                  <a:pt x="176163" y="106065"/>
                  <a:pt x="169962" y="99864"/>
                </a:cubicBezTo>
                <a:cubicBezTo>
                  <a:pt x="163761" y="93662"/>
                  <a:pt x="153690" y="93662"/>
                  <a:pt x="147489" y="99864"/>
                </a:cubicBezTo>
                <a:lnTo>
                  <a:pt x="127000" y="120402"/>
                </a:lnTo>
                <a:lnTo>
                  <a:pt x="127000" y="15875"/>
                </a:lnTo>
                <a:close/>
                <a:moveTo>
                  <a:pt x="31750" y="158750"/>
                </a:moveTo>
                <a:cubicBezTo>
                  <a:pt x="14238" y="158750"/>
                  <a:pt x="0" y="172988"/>
                  <a:pt x="0" y="190500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90500"/>
                </a:lnTo>
                <a:cubicBezTo>
                  <a:pt x="222250" y="172988"/>
                  <a:pt x="208012" y="158750"/>
                  <a:pt x="190500" y="158750"/>
                </a:cubicBezTo>
                <a:lnTo>
                  <a:pt x="167233" y="158750"/>
                </a:lnTo>
                <a:lnTo>
                  <a:pt x="139154" y="186829"/>
                </a:lnTo>
                <a:cubicBezTo>
                  <a:pt x="123676" y="202307"/>
                  <a:pt x="98524" y="202307"/>
                  <a:pt x="83046" y="186829"/>
                </a:cubicBezTo>
                <a:lnTo>
                  <a:pt x="55017" y="158750"/>
                </a:lnTo>
                <a:lnTo>
                  <a:pt x="31750" y="158750"/>
                </a:lnTo>
                <a:close/>
                <a:moveTo>
                  <a:pt x="182563" y="186531"/>
                </a:moveTo>
                <a:cubicBezTo>
                  <a:pt x="189134" y="186531"/>
                  <a:pt x="194469" y="191866"/>
                  <a:pt x="194469" y="198438"/>
                </a:cubicBezTo>
                <a:cubicBezTo>
                  <a:pt x="194469" y="205009"/>
                  <a:pt x="189134" y="210344"/>
                  <a:pt x="182563" y="210344"/>
                </a:cubicBezTo>
                <a:cubicBezTo>
                  <a:pt x="175991" y="210344"/>
                  <a:pt x="170656" y="205009"/>
                  <a:pt x="170656" y="198438"/>
                </a:cubicBezTo>
                <a:cubicBezTo>
                  <a:pt x="170656" y="191866"/>
                  <a:pt x="175991" y="186531"/>
                  <a:pt x="182563" y="186531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22" name="Text 20"/>
          <p:cNvSpPr/>
          <p:nvPr/>
        </p:nvSpPr>
        <p:spPr>
          <a:xfrm>
            <a:off x="8682567" y="1837265"/>
            <a:ext cx="703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文件下载流程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619067" y="2294465"/>
            <a:ext cx="25400" cy="3708400"/>
          </a:xfrm>
          <a:custGeom>
            <a:avLst/>
            <a:gdLst/>
            <a:ahLst/>
            <a:cxnLst/>
            <a:rect l="l" t="t" r="r" b="b"/>
            <a:pathLst>
              <a:path w="25400" h="3708400">
                <a:moveTo>
                  <a:pt x="0" y="0"/>
                </a:moveTo>
                <a:lnTo>
                  <a:pt x="25400" y="0"/>
                </a:lnTo>
                <a:lnTo>
                  <a:pt x="25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B99F"/>
              </a:gs>
              <a:gs pos="100000">
                <a:srgbClr val="4FB99F">
                  <a:alpha val="30000"/>
                </a:srgbClr>
              </a:gs>
            </a:gsLst>
            <a:lin ang="540000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9025467" y="2396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用户请求文件下载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025467" y="2700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通过文件ID或分享码发起请求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025467" y="3158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后端查询D1数据库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025467" y="3462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根据文件ID查找对应的Storage Key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025467" y="3920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生成预签名URL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025467" y="4224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使用R2 SDK生成带签名的临时链接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025467" y="4682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返回预签名URL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025467" y="4986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前端获取临时访问链接(有效期可配置)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025467" y="5444065"/>
            <a:ext cx="666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用户直接从R2下载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025467" y="5748865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不经过业务服务器，零带宽消耗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12233" y="6320363"/>
            <a:ext cx="4974167" cy="1380067"/>
          </a:xfrm>
          <a:custGeom>
            <a:avLst/>
            <a:gdLst/>
            <a:ahLst/>
            <a:cxnLst/>
            <a:rect l="l" t="t" r="r" b="b"/>
            <a:pathLst>
              <a:path w="4974167" h="1380067">
                <a:moveTo>
                  <a:pt x="152401" y="0"/>
                </a:moveTo>
                <a:lnTo>
                  <a:pt x="4821766" y="0"/>
                </a:lnTo>
                <a:cubicBezTo>
                  <a:pt x="4905878" y="0"/>
                  <a:pt x="4974167" y="68288"/>
                  <a:pt x="4974167" y="152401"/>
                </a:cubicBezTo>
                <a:lnTo>
                  <a:pt x="4974167" y="1227666"/>
                </a:lnTo>
                <a:cubicBezTo>
                  <a:pt x="4974167" y="1311778"/>
                  <a:pt x="4905878" y="1380067"/>
                  <a:pt x="4821766" y="1380067"/>
                </a:cubicBezTo>
                <a:lnTo>
                  <a:pt x="152401" y="1380067"/>
                </a:lnTo>
                <a:cubicBezTo>
                  <a:pt x="68288" y="1380067"/>
                  <a:pt x="0" y="1311778"/>
                  <a:pt x="0" y="1227666"/>
                </a:cubicBezTo>
                <a:lnTo>
                  <a:pt x="0" y="152401"/>
                </a:lnTo>
                <a:cubicBezTo>
                  <a:pt x="0" y="68288"/>
                  <a:pt x="68288" y="0"/>
                  <a:pt x="152401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20000"/>
                </a:srgbClr>
              </a:gs>
              <a:gs pos="100000">
                <a:srgbClr val="4FB99F">
                  <a:alpha val="5000"/>
                </a:srgbClr>
              </a:gs>
            </a:gsLst>
            <a:lin ang="270000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706967" y="6477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36" name="Text 34"/>
          <p:cNvSpPr/>
          <p:nvPr/>
        </p:nvSpPr>
        <p:spPr>
          <a:xfrm>
            <a:off x="611717" y="68834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毫秒级响应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24417" y="7289800"/>
            <a:ext cx="474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全球边缘节点低延迟访问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43033" y="6320363"/>
            <a:ext cx="4974167" cy="1380067"/>
          </a:xfrm>
          <a:custGeom>
            <a:avLst/>
            <a:gdLst/>
            <a:ahLst/>
            <a:cxnLst/>
            <a:rect l="l" t="t" r="r" b="b"/>
            <a:pathLst>
              <a:path w="4974167" h="1380067">
                <a:moveTo>
                  <a:pt x="152401" y="0"/>
                </a:moveTo>
                <a:lnTo>
                  <a:pt x="4821766" y="0"/>
                </a:lnTo>
                <a:cubicBezTo>
                  <a:pt x="4905878" y="0"/>
                  <a:pt x="4974167" y="68288"/>
                  <a:pt x="4974167" y="152401"/>
                </a:cubicBezTo>
                <a:lnTo>
                  <a:pt x="4974167" y="1227666"/>
                </a:lnTo>
                <a:cubicBezTo>
                  <a:pt x="4974167" y="1311778"/>
                  <a:pt x="4905878" y="1380067"/>
                  <a:pt x="4821766" y="1380067"/>
                </a:cubicBezTo>
                <a:lnTo>
                  <a:pt x="152401" y="1380067"/>
                </a:lnTo>
                <a:cubicBezTo>
                  <a:pt x="68288" y="1380067"/>
                  <a:pt x="0" y="1311778"/>
                  <a:pt x="0" y="1227666"/>
                </a:cubicBezTo>
                <a:lnTo>
                  <a:pt x="0" y="152401"/>
                </a:lnTo>
                <a:cubicBezTo>
                  <a:pt x="0" y="68288"/>
                  <a:pt x="68288" y="0"/>
                  <a:pt x="152401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20000"/>
                </a:srgbClr>
              </a:gs>
              <a:gs pos="100000">
                <a:srgbClr val="4FB99F">
                  <a:alpha val="5000"/>
                </a:srgbClr>
              </a:gs>
            </a:gsLst>
            <a:lin ang="270000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5799667" y="64770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400"/>
                </a:moveTo>
                <a:cubicBezTo>
                  <a:pt x="0" y="99774"/>
                  <a:pt x="42624" y="57150"/>
                  <a:pt x="95250" y="57150"/>
                </a:cubicBezTo>
                <a:cubicBezTo>
                  <a:pt x="125254" y="57150"/>
                  <a:pt x="153472" y="71259"/>
                  <a:pt x="171450" y="95250"/>
                </a:cubicBezTo>
                <a:lnTo>
                  <a:pt x="190500" y="120670"/>
                </a:lnTo>
                <a:lnTo>
                  <a:pt x="209550" y="95250"/>
                </a:lnTo>
                <a:cubicBezTo>
                  <a:pt x="227528" y="71259"/>
                  <a:pt x="255746" y="57150"/>
                  <a:pt x="285750" y="57150"/>
                </a:cubicBezTo>
                <a:cubicBezTo>
                  <a:pt x="338376" y="57150"/>
                  <a:pt x="381000" y="99774"/>
                  <a:pt x="381000" y="152400"/>
                </a:cubicBezTo>
                <a:cubicBezTo>
                  <a:pt x="381000" y="205026"/>
                  <a:pt x="338376" y="247650"/>
                  <a:pt x="285750" y="247650"/>
                </a:cubicBezTo>
                <a:cubicBezTo>
                  <a:pt x="255746" y="247650"/>
                  <a:pt x="227528" y="233541"/>
                  <a:pt x="209550" y="209550"/>
                </a:cubicBezTo>
                <a:lnTo>
                  <a:pt x="190500" y="184130"/>
                </a:lnTo>
                <a:lnTo>
                  <a:pt x="171450" y="209550"/>
                </a:lnTo>
                <a:cubicBezTo>
                  <a:pt x="153472" y="233541"/>
                  <a:pt x="125254" y="247650"/>
                  <a:pt x="95250" y="247650"/>
                </a:cubicBezTo>
                <a:cubicBezTo>
                  <a:pt x="42624" y="247650"/>
                  <a:pt x="0" y="205026"/>
                  <a:pt x="0" y="152400"/>
                </a:cubicBezTo>
                <a:close/>
                <a:moveTo>
                  <a:pt x="166688" y="152400"/>
                </a:moveTo>
                <a:lnTo>
                  <a:pt x="140970" y="118110"/>
                </a:lnTo>
                <a:cubicBezTo>
                  <a:pt x="130195" y="103703"/>
                  <a:pt x="113228" y="95250"/>
                  <a:pt x="95250" y="95250"/>
                </a:cubicBezTo>
                <a:cubicBezTo>
                  <a:pt x="63698" y="95250"/>
                  <a:pt x="38100" y="120848"/>
                  <a:pt x="38100" y="152400"/>
                </a:cubicBezTo>
                <a:cubicBezTo>
                  <a:pt x="38100" y="183952"/>
                  <a:pt x="63698" y="209550"/>
                  <a:pt x="95250" y="209550"/>
                </a:cubicBezTo>
                <a:cubicBezTo>
                  <a:pt x="113228" y="209550"/>
                  <a:pt x="130195" y="201097"/>
                  <a:pt x="140970" y="186690"/>
                </a:cubicBezTo>
                <a:lnTo>
                  <a:pt x="166688" y="152400"/>
                </a:lnTo>
                <a:close/>
                <a:moveTo>
                  <a:pt x="214313" y="152400"/>
                </a:moveTo>
                <a:lnTo>
                  <a:pt x="240030" y="186690"/>
                </a:lnTo>
                <a:cubicBezTo>
                  <a:pt x="250805" y="201097"/>
                  <a:pt x="267772" y="209550"/>
                  <a:pt x="285750" y="209550"/>
                </a:cubicBezTo>
                <a:cubicBezTo>
                  <a:pt x="317302" y="209550"/>
                  <a:pt x="342900" y="183952"/>
                  <a:pt x="342900" y="152400"/>
                </a:cubicBezTo>
                <a:cubicBezTo>
                  <a:pt x="342900" y="120848"/>
                  <a:pt x="317302" y="95250"/>
                  <a:pt x="285750" y="95250"/>
                </a:cubicBezTo>
                <a:cubicBezTo>
                  <a:pt x="267772" y="95250"/>
                  <a:pt x="250805" y="103703"/>
                  <a:pt x="240030" y="118110"/>
                </a:cubicBezTo>
                <a:lnTo>
                  <a:pt x="214313" y="152400"/>
                </a:ln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0" name="Text 38"/>
          <p:cNvSpPr/>
          <p:nvPr/>
        </p:nvSpPr>
        <p:spPr>
          <a:xfrm>
            <a:off x="5742517" y="68834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无限扩展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755217" y="7289800"/>
            <a:ext cx="474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存储容量自动弹性伸缩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0773833" y="6320363"/>
            <a:ext cx="4974167" cy="1380067"/>
          </a:xfrm>
          <a:custGeom>
            <a:avLst/>
            <a:gdLst/>
            <a:ahLst/>
            <a:cxnLst/>
            <a:rect l="l" t="t" r="r" b="b"/>
            <a:pathLst>
              <a:path w="4974167" h="1380067">
                <a:moveTo>
                  <a:pt x="152401" y="0"/>
                </a:moveTo>
                <a:lnTo>
                  <a:pt x="4821766" y="0"/>
                </a:lnTo>
                <a:cubicBezTo>
                  <a:pt x="4905878" y="0"/>
                  <a:pt x="4974167" y="68288"/>
                  <a:pt x="4974167" y="152401"/>
                </a:cubicBezTo>
                <a:lnTo>
                  <a:pt x="4974167" y="1227666"/>
                </a:lnTo>
                <a:cubicBezTo>
                  <a:pt x="4974167" y="1311778"/>
                  <a:pt x="4905878" y="1380067"/>
                  <a:pt x="4821766" y="1380067"/>
                </a:cubicBezTo>
                <a:lnTo>
                  <a:pt x="152401" y="1380067"/>
                </a:lnTo>
                <a:cubicBezTo>
                  <a:pt x="68288" y="1380067"/>
                  <a:pt x="0" y="1311778"/>
                  <a:pt x="0" y="1227666"/>
                </a:cubicBezTo>
                <a:lnTo>
                  <a:pt x="0" y="152401"/>
                </a:lnTo>
                <a:cubicBezTo>
                  <a:pt x="0" y="68288"/>
                  <a:pt x="68288" y="0"/>
                  <a:pt x="152401" y="0"/>
                </a:cubicBezTo>
                <a:close/>
              </a:path>
            </a:pathLst>
          </a:custGeom>
          <a:gradFill rotWithShape="1" flip="none">
            <a:gsLst>
              <a:gs pos="0">
                <a:srgbClr val="4FB99F">
                  <a:alpha val="20000"/>
                </a:srgbClr>
              </a:gs>
              <a:gs pos="100000">
                <a:srgbClr val="4FB99F">
                  <a:alpha val="5000"/>
                </a:srgbClr>
              </a:gs>
            </a:gsLst>
            <a:lin ang="2700000" scaled="1"/>
          </a:gradFill>
          <a:ln w="8467">
            <a:solidFill>
              <a:srgbClr val="4FB99F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10968567" y="6477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4FB99F"/>
          </a:solidFill>
          <a:ln/>
        </p:spPr>
      </p:sp>
      <p:sp>
        <p:nvSpPr>
          <p:cNvPr id="44" name="Text 42"/>
          <p:cNvSpPr/>
          <p:nvPr/>
        </p:nvSpPr>
        <p:spPr>
          <a:xfrm>
            <a:off x="10873317" y="68834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6E8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高可用性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886017" y="7289800"/>
            <a:ext cx="474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99.99%可用性保障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68867" y="2294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884767" y="2396065"/>
            <a:ext cx="17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68867" y="3056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67833" y="3158065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68867" y="3818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863600" y="3920065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68867" y="4580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863600" y="4682065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68867" y="5342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863600" y="5444065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365067" y="2294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8580967" y="2396065"/>
            <a:ext cx="17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65067" y="3056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8564034" y="3158065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365067" y="3818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8559800" y="3920065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365067" y="4580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8559800" y="4682065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365067" y="534246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B99F">
              <a:alpha val="20000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8559800" y="5444065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B9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分布式对象存储与文件分发系统</dc:title>
  <dc:subject>分布式对象存储与文件分发系统</dc:subject>
  <dc:creator>Kimi</dc:creator>
  <cp:lastModifiedBy>Kimi</cp:lastModifiedBy>
  <cp:revision>1</cp:revision>
  <dcterms:created xsi:type="dcterms:W3CDTF">2025-12-29T11:11:02Z</dcterms:created>
  <dcterms:modified xsi:type="dcterms:W3CDTF">2025-12-29T11:11:02Z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分布式对象存储与文件分发系统","ContentProducer":"001191110108MACG2KBH8F10000","ProduceID":"19b6385c-f372-83b3-8000-0000e31d7b58","ReservedCode1":"","ContentPropagator":"001191110108MACG2KBH8F20000","PropagateID":"19b6385c-f372-83b3-8000-0000e31d7b58","ReservedCode2":""}</vt:lpwstr>
  </property>
</Properties>
</file>